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7"/>
  </p:notesMasterIdLst>
  <p:sldIdLst>
    <p:sldId id="256" r:id="rId2"/>
    <p:sldId id="257" r:id="rId3"/>
    <p:sldId id="258" r:id="rId4"/>
    <p:sldId id="259" r:id="rId5"/>
    <p:sldId id="266" r:id="rId6"/>
    <p:sldId id="267" r:id="rId7"/>
    <p:sldId id="260" r:id="rId8"/>
    <p:sldId id="270" r:id="rId9"/>
    <p:sldId id="261" r:id="rId10"/>
    <p:sldId id="268" r:id="rId11"/>
    <p:sldId id="269" r:id="rId12"/>
    <p:sldId id="262" r:id="rId13"/>
    <p:sldId id="263" r:id="rId14"/>
    <p:sldId id="264"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7718" autoAdjust="0"/>
  </p:normalViewPr>
  <p:slideViewPr>
    <p:cSldViewPr snapToGrid="0">
      <p:cViewPr varScale="1">
        <p:scale>
          <a:sx n="49" d="100"/>
          <a:sy n="49" d="100"/>
        </p:scale>
        <p:origin x="153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65B25B-DBA0-4C0E-9CB2-15259B12C66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6E3CA62-A080-4311-9ADE-7B8CDC3FDDD0}">
      <dgm:prSet/>
      <dgm:spPr/>
      <dgm:t>
        <a:bodyPr/>
        <a:lstStyle/>
        <a:p>
          <a:pPr>
            <a:lnSpc>
              <a:spcPct val="100000"/>
            </a:lnSpc>
          </a:pPr>
          <a:r>
            <a:rPr lang="en-GB" b="1" dirty="0"/>
            <a:t>Children worldwide have poor diets and poor understanding of nutrition</a:t>
          </a:r>
          <a:r>
            <a:rPr lang="en-GB" dirty="0"/>
            <a:t>, confining food into dichotomous “healthy” and “not-healthy” groups, rather than grasping deeper, more realistic concepts of variety and balance.</a:t>
          </a:r>
          <a:endParaRPr lang="en-US" dirty="0"/>
        </a:p>
      </dgm:t>
    </dgm:pt>
    <dgm:pt modelId="{75A38783-71F9-44D7-98EA-B6E7D1EB02B8}" type="parTrans" cxnId="{58E4EA06-FAF0-46BF-836D-D40E7BA94A0A}">
      <dgm:prSet/>
      <dgm:spPr/>
      <dgm:t>
        <a:bodyPr/>
        <a:lstStyle/>
        <a:p>
          <a:endParaRPr lang="en-US"/>
        </a:p>
      </dgm:t>
    </dgm:pt>
    <dgm:pt modelId="{780BAE86-459D-405F-918D-63E808F292EA}" type="sibTrans" cxnId="{58E4EA06-FAF0-46BF-836D-D40E7BA94A0A}">
      <dgm:prSet/>
      <dgm:spPr/>
      <dgm:t>
        <a:bodyPr/>
        <a:lstStyle/>
        <a:p>
          <a:pPr>
            <a:lnSpc>
              <a:spcPct val="100000"/>
            </a:lnSpc>
          </a:pPr>
          <a:endParaRPr lang="en-US"/>
        </a:p>
      </dgm:t>
    </dgm:pt>
    <dgm:pt modelId="{1CB5477D-BC29-41C1-A07B-622054EAE292}">
      <dgm:prSet/>
      <dgm:spPr/>
      <dgm:t>
        <a:bodyPr/>
        <a:lstStyle/>
        <a:p>
          <a:pPr>
            <a:lnSpc>
              <a:spcPct val="100000"/>
            </a:lnSpc>
          </a:pPr>
          <a:r>
            <a:rPr lang="en-GB" dirty="0"/>
            <a:t>This paper explores how an interactive food ordering system could be designed to help </a:t>
          </a:r>
          <a:r>
            <a:rPr lang="en-GB" b="1" dirty="0"/>
            <a:t>enable children learn to make healthier dietary choices for themselves. </a:t>
          </a:r>
        </a:p>
        <a:p>
          <a:pPr>
            <a:lnSpc>
              <a:spcPct val="100000"/>
            </a:lnSpc>
          </a:pPr>
          <a:r>
            <a:rPr lang="en-GB" dirty="0"/>
            <a:t>The paper extends a previous study on the </a:t>
          </a:r>
          <a:r>
            <a:rPr lang="en-GB" dirty="0" err="1"/>
            <a:t>PizzaBox</a:t>
          </a:r>
          <a:r>
            <a:rPr lang="en-GB" dirty="0"/>
            <a:t> system and explores how it can be applied to an audience </a:t>
          </a:r>
          <a:r>
            <a:rPr lang="en-GB" b="1" dirty="0"/>
            <a:t>of 9-11 year old children</a:t>
          </a:r>
          <a:r>
            <a:rPr lang="en-GB" dirty="0"/>
            <a:t>, with the additional aim of being an innovative and engaging way to educate in nutrition and dietary choices.</a:t>
          </a:r>
          <a:endParaRPr lang="en-US" dirty="0"/>
        </a:p>
      </dgm:t>
    </dgm:pt>
    <dgm:pt modelId="{48405E68-A14D-414A-9CA9-69AF30DD06A7}" type="parTrans" cxnId="{973636AC-2FAD-40A0-A85D-30563F138E68}">
      <dgm:prSet/>
      <dgm:spPr/>
      <dgm:t>
        <a:bodyPr/>
        <a:lstStyle/>
        <a:p>
          <a:endParaRPr lang="en-US"/>
        </a:p>
      </dgm:t>
    </dgm:pt>
    <dgm:pt modelId="{717E5971-26AD-4698-B4A5-7FB699FDEB64}" type="sibTrans" cxnId="{973636AC-2FAD-40A0-A85D-30563F138E68}">
      <dgm:prSet/>
      <dgm:spPr/>
      <dgm:t>
        <a:bodyPr/>
        <a:lstStyle/>
        <a:p>
          <a:pPr>
            <a:lnSpc>
              <a:spcPct val="100000"/>
            </a:lnSpc>
          </a:pPr>
          <a:endParaRPr lang="en-US"/>
        </a:p>
      </dgm:t>
    </dgm:pt>
    <dgm:pt modelId="{07ADC86D-DC02-4F05-94F1-B487C8E4E91B}">
      <dgm:prSet/>
      <dgm:spPr/>
      <dgm:t>
        <a:bodyPr/>
        <a:lstStyle/>
        <a:p>
          <a:pPr>
            <a:lnSpc>
              <a:spcPct val="100000"/>
            </a:lnSpc>
          </a:pPr>
          <a:r>
            <a:rPr lang="en-GB" dirty="0"/>
            <a:t>Several</a:t>
          </a:r>
          <a:r>
            <a:rPr lang="en-GB" b="1" dirty="0"/>
            <a:t> designs are explored and discussed</a:t>
          </a:r>
          <a:r>
            <a:rPr lang="en-GB" dirty="0"/>
            <a:t>, and a final design is produced, incorporating the </a:t>
          </a:r>
          <a:r>
            <a:rPr lang="en-GB" b="1" dirty="0"/>
            <a:t>advice of a community dietitian.</a:t>
          </a:r>
          <a:endParaRPr lang="en-US" b="1" dirty="0"/>
        </a:p>
      </dgm:t>
    </dgm:pt>
    <dgm:pt modelId="{96A326A8-D13C-4C0B-81D4-665827E47F73}" type="parTrans" cxnId="{DA6C38B1-52C3-4ABA-8833-8DD056F15E22}">
      <dgm:prSet/>
      <dgm:spPr/>
      <dgm:t>
        <a:bodyPr/>
        <a:lstStyle/>
        <a:p>
          <a:endParaRPr lang="en-US"/>
        </a:p>
      </dgm:t>
    </dgm:pt>
    <dgm:pt modelId="{8650AC03-9AF9-4CCF-8371-A4F89F82EA99}" type="sibTrans" cxnId="{DA6C38B1-52C3-4ABA-8833-8DD056F15E22}">
      <dgm:prSet/>
      <dgm:spPr/>
      <dgm:t>
        <a:bodyPr/>
        <a:lstStyle/>
        <a:p>
          <a:pPr>
            <a:lnSpc>
              <a:spcPct val="100000"/>
            </a:lnSpc>
          </a:pPr>
          <a:endParaRPr lang="en-US"/>
        </a:p>
      </dgm:t>
    </dgm:pt>
    <dgm:pt modelId="{B252B7BD-D9D6-4204-B42D-C9A8714D8875}">
      <dgm:prSet/>
      <dgm:spPr/>
      <dgm:t>
        <a:bodyPr/>
        <a:lstStyle/>
        <a:p>
          <a:pPr>
            <a:lnSpc>
              <a:spcPct val="100000"/>
            </a:lnSpc>
          </a:pPr>
          <a:r>
            <a:rPr lang="en-GB" dirty="0"/>
            <a:t>Further research should </a:t>
          </a:r>
          <a:r>
            <a:rPr lang="en-GB" b="1" dirty="0"/>
            <a:t>extend the functionality, </a:t>
          </a:r>
          <a:r>
            <a:rPr lang="en-GB" dirty="0"/>
            <a:t>perhaps with a focus on how this project could be used within a program of </a:t>
          </a:r>
          <a:r>
            <a:rPr lang="en-GB" b="1" dirty="0"/>
            <a:t>education in schools. </a:t>
          </a:r>
        </a:p>
        <a:p>
          <a:pPr>
            <a:lnSpc>
              <a:spcPct val="100000"/>
            </a:lnSpc>
          </a:pPr>
          <a:r>
            <a:rPr lang="en-GB" dirty="0"/>
            <a:t>It would be beneficial </a:t>
          </a:r>
          <a:r>
            <a:rPr lang="en-GB" b="1" dirty="0"/>
            <a:t>to measure how effective </a:t>
          </a:r>
          <a:r>
            <a:rPr lang="en-GB" dirty="0"/>
            <a:t>this intervention is at changing dietary habits and educating its users.</a:t>
          </a:r>
          <a:endParaRPr lang="en-US" dirty="0"/>
        </a:p>
      </dgm:t>
    </dgm:pt>
    <dgm:pt modelId="{F0669CE3-3CED-46AF-849C-AD1474D7AFFD}" type="parTrans" cxnId="{9F748AF9-9003-45E3-9DB1-B914089D5A18}">
      <dgm:prSet/>
      <dgm:spPr/>
      <dgm:t>
        <a:bodyPr/>
        <a:lstStyle/>
        <a:p>
          <a:endParaRPr lang="en-US"/>
        </a:p>
      </dgm:t>
    </dgm:pt>
    <dgm:pt modelId="{F6FCCFFB-4AC1-496C-B48F-6B1D722891A5}" type="sibTrans" cxnId="{9F748AF9-9003-45E3-9DB1-B914089D5A18}">
      <dgm:prSet/>
      <dgm:spPr/>
      <dgm:t>
        <a:bodyPr/>
        <a:lstStyle/>
        <a:p>
          <a:endParaRPr lang="en-US"/>
        </a:p>
      </dgm:t>
    </dgm:pt>
    <dgm:pt modelId="{9027594F-4322-4E48-9DDE-AE70D7469259}" type="pres">
      <dgm:prSet presAssocID="{AA65B25B-DBA0-4C0E-9CB2-15259B12C66A}" presName="root" presStyleCnt="0">
        <dgm:presLayoutVars>
          <dgm:dir/>
          <dgm:resizeHandles val="exact"/>
        </dgm:presLayoutVars>
      </dgm:prSet>
      <dgm:spPr/>
    </dgm:pt>
    <dgm:pt modelId="{08EFBEE3-684F-4C88-9E1F-27BEB463018D}" type="pres">
      <dgm:prSet presAssocID="{AA65B25B-DBA0-4C0E-9CB2-15259B12C66A}" presName="container" presStyleCnt="0">
        <dgm:presLayoutVars>
          <dgm:dir/>
          <dgm:resizeHandles val="exact"/>
        </dgm:presLayoutVars>
      </dgm:prSet>
      <dgm:spPr/>
    </dgm:pt>
    <dgm:pt modelId="{0F8786BD-E754-4223-8654-8D8B6B17D737}" type="pres">
      <dgm:prSet presAssocID="{E6E3CA62-A080-4311-9ADE-7B8CDC3FDDD0}" presName="compNode" presStyleCnt="0"/>
      <dgm:spPr/>
    </dgm:pt>
    <dgm:pt modelId="{8DF69B26-F44F-40CF-9F5B-58A247993542}" type="pres">
      <dgm:prSet presAssocID="{E6E3CA62-A080-4311-9ADE-7B8CDC3FDDD0}" presName="iconBgRect" presStyleLbl="bgShp" presStyleIdx="0" presStyleCnt="4"/>
      <dgm:spPr/>
    </dgm:pt>
    <dgm:pt modelId="{433DBCA6-7801-47E4-857C-BA15F81606BE}" type="pres">
      <dgm:prSet presAssocID="{E6E3CA62-A080-4311-9ADE-7B8CDC3FDDD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rger and Drink"/>
        </a:ext>
      </dgm:extLst>
    </dgm:pt>
    <dgm:pt modelId="{22E284E8-130C-4504-8569-9D0377FC2D8A}" type="pres">
      <dgm:prSet presAssocID="{E6E3CA62-A080-4311-9ADE-7B8CDC3FDDD0}" presName="spaceRect" presStyleCnt="0"/>
      <dgm:spPr/>
    </dgm:pt>
    <dgm:pt modelId="{2F5A0355-40C6-460F-BF83-8E2632C02A3A}" type="pres">
      <dgm:prSet presAssocID="{E6E3CA62-A080-4311-9ADE-7B8CDC3FDDD0}" presName="textRect" presStyleLbl="revTx" presStyleIdx="0" presStyleCnt="4">
        <dgm:presLayoutVars>
          <dgm:chMax val="1"/>
          <dgm:chPref val="1"/>
        </dgm:presLayoutVars>
      </dgm:prSet>
      <dgm:spPr/>
    </dgm:pt>
    <dgm:pt modelId="{C0396120-FB04-4F51-B6D4-6FFA67024321}" type="pres">
      <dgm:prSet presAssocID="{780BAE86-459D-405F-918D-63E808F292EA}" presName="sibTrans" presStyleLbl="sibTrans2D1" presStyleIdx="0" presStyleCnt="0"/>
      <dgm:spPr/>
    </dgm:pt>
    <dgm:pt modelId="{2743B70D-9CB3-40E7-88A6-2BC8DE3B1FA1}" type="pres">
      <dgm:prSet presAssocID="{1CB5477D-BC29-41C1-A07B-622054EAE292}" presName="compNode" presStyleCnt="0"/>
      <dgm:spPr/>
    </dgm:pt>
    <dgm:pt modelId="{AB7C33F3-3F68-4C1E-A9FB-43A80C6CDB27}" type="pres">
      <dgm:prSet presAssocID="{1CB5477D-BC29-41C1-A07B-622054EAE292}" presName="iconBgRect" presStyleLbl="bgShp" presStyleIdx="1" presStyleCnt="4"/>
      <dgm:spPr/>
    </dgm:pt>
    <dgm:pt modelId="{E3FD25B0-8B64-4E2D-9A5D-B5B83AB19DDE}" type="pres">
      <dgm:prSet presAssocID="{1CB5477D-BC29-41C1-A07B-622054EAE29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vocado"/>
        </a:ext>
      </dgm:extLst>
    </dgm:pt>
    <dgm:pt modelId="{3FEBB444-41ED-410B-BE6B-8E34599C3818}" type="pres">
      <dgm:prSet presAssocID="{1CB5477D-BC29-41C1-A07B-622054EAE292}" presName="spaceRect" presStyleCnt="0"/>
      <dgm:spPr/>
    </dgm:pt>
    <dgm:pt modelId="{D51557A3-EF70-490C-AC42-3009A7F0AE9B}" type="pres">
      <dgm:prSet presAssocID="{1CB5477D-BC29-41C1-A07B-622054EAE292}" presName="textRect" presStyleLbl="revTx" presStyleIdx="1" presStyleCnt="4">
        <dgm:presLayoutVars>
          <dgm:chMax val="1"/>
          <dgm:chPref val="1"/>
        </dgm:presLayoutVars>
      </dgm:prSet>
      <dgm:spPr/>
    </dgm:pt>
    <dgm:pt modelId="{5112752A-1607-4A30-8F82-34466F231C7C}" type="pres">
      <dgm:prSet presAssocID="{717E5971-26AD-4698-B4A5-7FB699FDEB64}" presName="sibTrans" presStyleLbl="sibTrans2D1" presStyleIdx="0" presStyleCnt="0"/>
      <dgm:spPr/>
    </dgm:pt>
    <dgm:pt modelId="{69FB022C-9930-41EC-8310-4375DA580A13}" type="pres">
      <dgm:prSet presAssocID="{07ADC86D-DC02-4F05-94F1-B487C8E4E91B}" presName="compNode" presStyleCnt="0"/>
      <dgm:spPr/>
    </dgm:pt>
    <dgm:pt modelId="{1287431C-FA44-472C-A277-8FA45B96B895}" type="pres">
      <dgm:prSet presAssocID="{07ADC86D-DC02-4F05-94F1-B487C8E4E91B}" presName="iconBgRect" presStyleLbl="bgShp" presStyleIdx="2" presStyleCnt="4"/>
      <dgm:spPr/>
    </dgm:pt>
    <dgm:pt modelId="{24AA7834-D2C5-4C60-8DC4-B46CCEED9922}" type="pres">
      <dgm:prSet presAssocID="{07ADC86D-DC02-4F05-94F1-B487C8E4E91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E2154DE1-3717-416A-85DB-AC3DA47197F8}" type="pres">
      <dgm:prSet presAssocID="{07ADC86D-DC02-4F05-94F1-B487C8E4E91B}" presName="spaceRect" presStyleCnt="0"/>
      <dgm:spPr/>
    </dgm:pt>
    <dgm:pt modelId="{E426CBE1-7C95-4F27-870A-EF10D4D0B36A}" type="pres">
      <dgm:prSet presAssocID="{07ADC86D-DC02-4F05-94F1-B487C8E4E91B}" presName="textRect" presStyleLbl="revTx" presStyleIdx="2" presStyleCnt="4">
        <dgm:presLayoutVars>
          <dgm:chMax val="1"/>
          <dgm:chPref val="1"/>
        </dgm:presLayoutVars>
      </dgm:prSet>
      <dgm:spPr/>
    </dgm:pt>
    <dgm:pt modelId="{A333E182-19F4-477F-B29B-2DEAD0543970}" type="pres">
      <dgm:prSet presAssocID="{8650AC03-9AF9-4CCF-8371-A4F89F82EA99}" presName="sibTrans" presStyleLbl="sibTrans2D1" presStyleIdx="0" presStyleCnt="0"/>
      <dgm:spPr/>
    </dgm:pt>
    <dgm:pt modelId="{1E3BE165-F2C1-4C77-B82B-AE1F2720FCF4}" type="pres">
      <dgm:prSet presAssocID="{B252B7BD-D9D6-4204-B42D-C9A8714D8875}" presName="compNode" presStyleCnt="0"/>
      <dgm:spPr/>
    </dgm:pt>
    <dgm:pt modelId="{ECA4040F-8088-4232-B86C-2144A5B3E735}" type="pres">
      <dgm:prSet presAssocID="{B252B7BD-D9D6-4204-B42D-C9A8714D8875}" presName="iconBgRect" presStyleLbl="bgShp" presStyleIdx="3" presStyleCnt="4"/>
      <dgm:spPr/>
    </dgm:pt>
    <dgm:pt modelId="{A0E38100-E9F0-4243-8B73-56889AD9C1BF}" type="pres">
      <dgm:prSet presAssocID="{B252B7BD-D9D6-4204-B42D-C9A8714D887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B4FAE214-02DA-4EFE-BE06-C1AEB9453E51}" type="pres">
      <dgm:prSet presAssocID="{B252B7BD-D9D6-4204-B42D-C9A8714D8875}" presName="spaceRect" presStyleCnt="0"/>
      <dgm:spPr/>
    </dgm:pt>
    <dgm:pt modelId="{289E0CB5-AAAB-4BD2-8DA2-272118ED43FB}" type="pres">
      <dgm:prSet presAssocID="{B252B7BD-D9D6-4204-B42D-C9A8714D8875}" presName="textRect" presStyleLbl="revTx" presStyleIdx="3" presStyleCnt="4">
        <dgm:presLayoutVars>
          <dgm:chMax val="1"/>
          <dgm:chPref val="1"/>
        </dgm:presLayoutVars>
      </dgm:prSet>
      <dgm:spPr/>
    </dgm:pt>
  </dgm:ptLst>
  <dgm:cxnLst>
    <dgm:cxn modelId="{58E4EA06-FAF0-46BF-836D-D40E7BA94A0A}" srcId="{AA65B25B-DBA0-4C0E-9CB2-15259B12C66A}" destId="{E6E3CA62-A080-4311-9ADE-7B8CDC3FDDD0}" srcOrd="0" destOrd="0" parTransId="{75A38783-71F9-44D7-98EA-B6E7D1EB02B8}" sibTransId="{780BAE86-459D-405F-918D-63E808F292EA}"/>
    <dgm:cxn modelId="{49569434-6878-4AB6-B08C-B2275A06F143}" type="presOf" srcId="{8650AC03-9AF9-4CCF-8371-A4F89F82EA99}" destId="{A333E182-19F4-477F-B29B-2DEAD0543970}" srcOrd="0" destOrd="0" presId="urn:microsoft.com/office/officeart/2018/2/layout/IconCircleList"/>
    <dgm:cxn modelId="{770EF56F-8B1B-477B-8261-8EAC73799462}" type="presOf" srcId="{07ADC86D-DC02-4F05-94F1-B487C8E4E91B}" destId="{E426CBE1-7C95-4F27-870A-EF10D4D0B36A}" srcOrd="0" destOrd="0" presId="urn:microsoft.com/office/officeart/2018/2/layout/IconCircleList"/>
    <dgm:cxn modelId="{AAE63997-049D-4AA5-81BB-163AE103F281}" type="presOf" srcId="{780BAE86-459D-405F-918D-63E808F292EA}" destId="{C0396120-FB04-4F51-B6D4-6FFA67024321}" srcOrd="0" destOrd="0" presId="urn:microsoft.com/office/officeart/2018/2/layout/IconCircleList"/>
    <dgm:cxn modelId="{973636AC-2FAD-40A0-A85D-30563F138E68}" srcId="{AA65B25B-DBA0-4C0E-9CB2-15259B12C66A}" destId="{1CB5477D-BC29-41C1-A07B-622054EAE292}" srcOrd="1" destOrd="0" parTransId="{48405E68-A14D-414A-9CA9-69AF30DD06A7}" sibTransId="{717E5971-26AD-4698-B4A5-7FB699FDEB64}"/>
    <dgm:cxn modelId="{F80938AC-B84D-4F6A-AFB6-1976A414CDCD}" type="presOf" srcId="{1CB5477D-BC29-41C1-A07B-622054EAE292}" destId="{D51557A3-EF70-490C-AC42-3009A7F0AE9B}" srcOrd="0" destOrd="0" presId="urn:microsoft.com/office/officeart/2018/2/layout/IconCircleList"/>
    <dgm:cxn modelId="{DA6C38B1-52C3-4ABA-8833-8DD056F15E22}" srcId="{AA65B25B-DBA0-4C0E-9CB2-15259B12C66A}" destId="{07ADC86D-DC02-4F05-94F1-B487C8E4E91B}" srcOrd="2" destOrd="0" parTransId="{96A326A8-D13C-4C0B-81D4-665827E47F73}" sibTransId="{8650AC03-9AF9-4CCF-8371-A4F89F82EA99}"/>
    <dgm:cxn modelId="{22FF43C7-E500-441E-AD96-8271E161FBCA}" type="presOf" srcId="{E6E3CA62-A080-4311-9ADE-7B8CDC3FDDD0}" destId="{2F5A0355-40C6-460F-BF83-8E2632C02A3A}" srcOrd="0" destOrd="0" presId="urn:microsoft.com/office/officeart/2018/2/layout/IconCircleList"/>
    <dgm:cxn modelId="{22629AC9-98F1-4500-BF70-1FDFF75F524D}" type="presOf" srcId="{B252B7BD-D9D6-4204-B42D-C9A8714D8875}" destId="{289E0CB5-AAAB-4BD2-8DA2-272118ED43FB}" srcOrd="0" destOrd="0" presId="urn:microsoft.com/office/officeart/2018/2/layout/IconCircleList"/>
    <dgm:cxn modelId="{35C096DE-DD74-4FEE-BFE5-819333583973}" type="presOf" srcId="{717E5971-26AD-4698-B4A5-7FB699FDEB64}" destId="{5112752A-1607-4A30-8F82-34466F231C7C}" srcOrd="0" destOrd="0" presId="urn:microsoft.com/office/officeart/2018/2/layout/IconCircleList"/>
    <dgm:cxn modelId="{89C534E5-40A6-480F-92A2-15C352C04C0D}" type="presOf" srcId="{AA65B25B-DBA0-4C0E-9CB2-15259B12C66A}" destId="{9027594F-4322-4E48-9DDE-AE70D7469259}" srcOrd="0" destOrd="0" presId="urn:microsoft.com/office/officeart/2018/2/layout/IconCircleList"/>
    <dgm:cxn modelId="{9F748AF9-9003-45E3-9DB1-B914089D5A18}" srcId="{AA65B25B-DBA0-4C0E-9CB2-15259B12C66A}" destId="{B252B7BD-D9D6-4204-B42D-C9A8714D8875}" srcOrd="3" destOrd="0" parTransId="{F0669CE3-3CED-46AF-849C-AD1474D7AFFD}" sibTransId="{F6FCCFFB-4AC1-496C-B48F-6B1D722891A5}"/>
    <dgm:cxn modelId="{52CA638D-B12A-45CA-B5EC-FF89FBBA1D3D}" type="presParOf" srcId="{9027594F-4322-4E48-9DDE-AE70D7469259}" destId="{08EFBEE3-684F-4C88-9E1F-27BEB463018D}" srcOrd="0" destOrd="0" presId="urn:microsoft.com/office/officeart/2018/2/layout/IconCircleList"/>
    <dgm:cxn modelId="{C6238285-C1C6-494B-B244-8EDCA07D7720}" type="presParOf" srcId="{08EFBEE3-684F-4C88-9E1F-27BEB463018D}" destId="{0F8786BD-E754-4223-8654-8D8B6B17D737}" srcOrd="0" destOrd="0" presId="urn:microsoft.com/office/officeart/2018/2/layout/IconCircleList"/>
    <dgm:cxn modelId="{2883932F-7598-4FC0-AAF2-1043CBDCE285}" type="presParOf" srcId="{0F8786BD-E754-4223-8654-8D8B6B17D737}" destId="{8DF69B26-F44F-40CF-9F5B-58A247993542}" srcOrd="0" destOrd="0" presId="urn:microsoft.com/office/officeart/2018/2/layout/IconCircleList"/>
    <dgm:cxn modelId="{98B4B8B4-6B7D-4568-88CB-DA6AED797C6F}" type="presParOf" srcId="{0F8786BD-E754-4223-8654-8D8B6B17D737}" destId="{433DBCA6-7801-47E4-857C-BA15F81606BE}" srcOrd="1" destOrd="0" presId="urn:microsoft.com/office/officeart/2018/2/layout/IconCircleList"/>
    <dgm:cxn modelId="{4090E956-29E8-46CF-A7BF-05B53E4E1BBE}" type="presParOf" srcId="{0F8786BD-E754-4223-8654-8D8B6B17D737}" destId="{22E284E8-130C-4504-8569-9D0377FC2D8A}" srcOrd="2" destOrd="0" presId="urn:microsoft.com/office/officeart/2018/2/layout/IconCircleList"/>
    <dgm:cxn modelId="{8619B652-247D-456E-B73A-AA3865262243}" type="presParOf" srcId="{0F8786BD-E754-4223-8654-8D8B6B17D737}" destId="{2F5A0355-40C6-460F-BF83-8E2632C02A3A}" srcOrd="3" destOrd="0" presId="urn:microsoft.com/office/officeart/2018/2/layout/IconCircleList"/>
    <dgm:cxn modelId="{10B9295D-2FF1-4207-BA9E-43D9F5CD7B27}" type="presParOf" srcId="{08EFBEE3-684F-4C88-9E1F-27BEB463018D}" destId="{C0396120-FB04-4F51-B6D4-6FFA67024321}" srcOrd="1" destOrd="0" presId="urn:microsoft.com/office/officeart/2018/2/layout/IconCircleList"/>
    <dgm:cxn modelId="{9061FBA5-E2D7-49C8-AC2F-FFB3654B0658}" type="presParOf" srcId="{08EFBEE3-684F-4C88-9E1F-27BEB463018D}" destId="{2743B70D-9CB3-40E7-88A6-2BC8DE3B1FA1}" srcOrd="2" destOrd="0" presId="urn:microsoft.com/office/officeart/2018/2/layout/IconCircleList"/>
    <dgm:cxn modelId="{49F2932B-0876-4ECB-B987-07765A4CD707}" type="presParOf" srcId="{2743B70D-9CB3-40E7-88A6-2BC8DE3B1FA1}" destId="{AB7C33F3-3F68-4C1E-A9FB-43A80C6CDB27}" srcOrd="0" destOrd="0" presId="urn:microsoft.com/office/officeart/2018/2/layout/IconCircleList"/>
    <dgm:cxn modelId="{FEF8D0B8-9129-4BD9-B3DC-F83CE90C603F}" type="presParOf" srcId="{2743B70D-9CB3-40E7-88A6-2BC8DE3B1FA1}" destId="{E3FD25B0-8B64-4E2D-9A5D-B5B83AB19DDE}" srcOrd="1" destOrd="0" presId="urn:microsoft.com/office/officeart/2018/2/layout/IconCircleList"/>
    <dgm:cxn modelId="{54A50673-CF37-4D4F-9A96-1121EDDF2774}" type="presParOf" srcId="{2743B70D-9CB3-40E7-88A6-2BC8DE3B1FA1}" destId="{3FEBB444-41ED-410B-BE6B-8E34599C3818}" srcOrd="2" destOrd="0" presId="urn:microsoft.com/office/officeart/2018/2/layout/IconCircleList"/>
    <dgm:cxn modelId="{C6909A05-FE62-4C45-8B7B-E01DFA785C85}" type="presParOf" srcId="{2743B70D-9CB3-40E7-88A6-2BC8DE3B1FA1}" destId="{D51557A3-EF70-490C-AC42-3009A7F0AE9B}" srcOrd="3" destOrd="0" presId="urn:microsoft.com/office/officeart/2018/2/layout/IconCircleList"/>
    <dgm:cxn modelId="{30527EE3-5A86-4AB8-A818-6FA037049F01}" type="presParOf" srcId="{08EFBEE3-684F-4C88-9E1F-27BEB463018D}" destId="{5112752A-1607-4A30-8F82-34466F231C7C}" srcOrd="3" destOrd="0" presId="urn:microsoft.com/office/officeart/2018/2/layout/IconCircleList"/>
    <dgm:cxn modelId="{A4A89CE0-ED6E-43D0-8B92-B71B8A75E2CC}" type="presParOf" srcId="{08EFBEE3-684F-4C88-9E1F-27BEB463018D}" destId="{69FB022C-9930-41EC-8310-4375DA580A13}" srcOrd="4" destOrd="0" presId="urn:microsoft.com/office/officeart/2018/2/layout/IconCircleList"/>
    <dgm:cxn modelId="{CE7CFF88-6B92-49AF-935E-4921ABF9BAB6}" type="presParOf" srcId="{69FB022C-9930-41EC-8310-4375DA580A13}" destId="{1287431C-FA44-472C-A277-8FA45B96B895}" srcOrd="0" destOrd="0" presId="urn:microsoft.com/office/officeart/2018/2/layout/IconCircleList"/>
    <dgm:cxn modelId="{28D18CCE-5B69-446E-83A8-54A978560D18}" type="presParOf" srcId="{69FB022C-9930-41EC-8310-4375DA580A13}" destId="{24AA7834-D2C5-4C60-8DC4-B46CCEED9922}" srcOrd="1" destOrd="0" presId="urn:microsoft.com/office/officeart/2018/2/layout/IconCircleList"/>
    <dgm:cxn modelId="{0C25EDD3-8CEE-484F-92F5-A804DCC75778}" type="presParOf" srcId="{69FB022C-9930-41EC-8310-4375DA580A13}" destId="{E2154DE1-3717-416A-85DB-AC3DA47197F8}" srcOrd="2" destOrd="0" presId="urn:microsoft.com/office/officeart/2018/2/layout/IconCircleList"/>
    <dgm:cxn modelId="{73850F1B-BBAB-4F88-A9C2-A3D104B78AF3}" type="presParOf" srcId="{69FB022C-9930-41EC-8310-4375DA580A13}" destId="{E426CBE1-7C95-4F27-870A-EF10D4D0B36A}" srcOrd="3" destOrd="0" presId="urn:microsoft.com/office/officeart/2018/2/layout/IconCircleList"/>
    <dgm:cxn modelId="{843072B6-D9D0-4BD1-9FD5-10BFD03D4ED0}" type="presParOf" srcId="{08EFBEE3-684F-4C88-9E1F-27BEB463018D}" destId="{A333E182-19F4-477F-B29B-2DEAD0543970}" srcOrd="5" destOrd="0" presId="urn:microsoft.com/office/officeart/2018/2/layout/IconCircleList"/>
    <dgm:cxn modelId="{958EACD5-4489-4162-85C8-F50755E272CB}" type="presParOf" srcId="{08EFBEE3-684F-4C88-9E1F-27BEB463018D}" destId="{1E3BE165-F2C1-4C77-B82B-AE1F2720FCF4}" srcOrd="6" destOrd="0" presId="urn:microsoft.com/office/officeart/2018/2/layout/IconCircleList"/>
    <dgm:cxn modelId="{0F7E7C1E-4688-43AE-B654-3D3B6023464F}" type="presParOf" srcId="{1E3BE165-F2C1-4C77-B82B-AE1F2720FCF4}" destId="{ECA4040F-8088-4232-B86C-2144A5B3E735}" srcOrd="0" destOrd="0" presId="urn:microsoft.com/office/officeart/2018/2/layout/IconCircleList"/>
    <dgm:cxn modelId="{527C656A-6B48-4327-A5CD-66F77D60BE89}" type="presParOf" srcId="{1E3BE165-F2C1-4C77-B82B-AE1F2720FCF4}" destId="{A0E38100-E9F0-4243-8B73-56889AD9C1BF}" srcOrd="1" destOrd="0" presId="urn:microsoft.com/office/officeart/2018/2/layout/IconCircleList"/>
    <dgm:cxn modelId="{5641E53E-59C4-4D18-9A70-D8E5FE1BA9A7}" type="presParOf" srcId="{1E3BE165-F2C1-4C77-B82B-AE1F2720FCF4}" destId="{B4FAE214-02DA-4EFE-BE06-C1AEB9453E51}" srcOrd="2" destOrd="0" presId="urn:microsoft.com/office/officeart/2018/2/layout/IconCircleList"/>
    <dgm:cxn modelId="{60792B50-2398-4F45-8C36-2FC50C61285F}" type="presParOf" srcId="{1E3BE165-F2C1-4C77-B82B-AE1F2720FCF4}" destId="{289E0CB5-AAAB-4BD2-8DA2-272118ED43F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01E2CB-63D4-4214-A047-FB15C796C583}"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56F0DEFF-AC33-4744-BB73-DDE1C60B5EA4}">
      <dgm:prSet/>
      <dgm:spPr/>
      <dgm:t>
        <a:bodyPr/>
        <a:lstStyle/>
        <a:p>
          <a:r>
            <a:rPr lang="en-GB" dirty="0"/>
            <a:t>In order to see how effectively this project addresses it’s initial aims it requires a human-computer interaction study. Some form of </a:t>
          </a:r>
          <a:r>
            <a:rPr lang="en-GB" b="1" dirty="0"/>
            <a:t>user testing</a:t>
          </a:r>
          <a:r>
            <a:rPr lang="en-GB" dirty="0"/>
            <a:t> would improve this system so that we could measure its abilities as an educational tool and as a dietary intervention.</a:t>
          </a:r>
          <a:endParaRPr lang="en-US" dirty="0"/>
        </a:p>
      </dgm:t>
    </dgm:pt>
    <dgm:pt modelId="{0135981D-4F90-4217-AD6E-C029A1BD8615}" type="parTrans" cxnId="{D5E5417B-A6A6-4592-B5C5-F56B73F45394}">
      <dgm:prSet/>
      <dgm:spPr/>
      <dgm:t>
        <a:bodyPr/>
        <a:lstStyle/>
        <a:p>
          <a:endParaRPr lang="en-US"/>
        </a:p>
      </dgm:t>
    </dgm:pt>
    <dgm:pt modelId="{9F4CADD5-FA75-453B-8D2D-1ED6AD979CB7}" type="sibTrans" cxnId="{D5E5417B-A6A6-4592-B5C5-F56B73F45394}">
      <dgm:prSet/>
      <dgm:spPr/>
      <dgm:t>
        <a:bodyPr/>
        <a:lstStyle/>
        <a:p>
          <a:endParaRPr lang="en-US"/>
        </a:p>
      </dgm:t>
    </dgm:pt>
    <dgm:pt modelId="{041D31EA-F640-45D1-A950-AF86A2815573}">
      <dgm:prSet/>
      <dgm:spPr/>
      <dgm:t>
        <a:bodyPr/>
        <a:lstStyle/>
        <a:p>
          <a:r>
            <a:rPr lang="en-GB"/>
            <a:t>Future studies would also benefit from implementing the initial </a:t>
          </a:r>
          <a:r>
            <a:rPr lang="en-GB" b="1"/>
            <a:t>co-design methodology</a:t>
          </a:r>
          <a:r>
            <a:rPr lang="en-GB"/>
            <a:t> that was intended for this project, obtaining </a:t>
          </a:r>
          <a:r>
            <a:rPr lang="en-GB" b="1"/>
            <a:t>design input from school-children</a:t>
          </a:r>
          <a:r>
            <a:rPr lang="en-GB"/>
            <a:t>. Adapt for classroom needs such as learning difficulties or language difficulties.</a:t>
          </a:r>
          <a:endParaRPr lang="en-US"/>
        </a:p>
      </dgm:t>
    </dgm:pt>
    <dgm:pt modelId="{04FCE865-BF5F-46FD-AC38-DB1C7BE00893}" type="parTrans" cxnId="{D8240B19-11FD-4D6C-BA32-19D497BDDE7A}">
      <dgm:prSet/>
      <dgm:spPr/>
      <dgm:t>
        <a:bodyPr/>
        <a:lstStyle/>
        <a:p>
          <a:endParaRPr lang="en-US"/>
        </a:p>
      </dgm:t>
    </dgm:pt>
    <dgm:pt modelId="{58BE5020-51D3-46FB-A963-0786CDD9613B}" type="sibTrans" cxnId="{D8240B19-11FD-4D6C-BA32-19D497BDDE7A}">
      <dgm:prSet/>
      <dgm:spPr/>
      <dgm:t>
        <a:bodyPr/>
        <a:lstStyle/>
        <a:p>
          <a:endParaRPr lang="en-US"/>
        </a:p>
      </dgm:t>
    </dgm:pt>
    <dgm:pt modelId="{0594F5BC-FDE6-4578-A9B3-F35C0B7DD622}">
      <dgm:prSet/>
      <dgm:spPr/>
      <dgm:t>
        <a:bodyPr/>
        <a:lstStyle/>
        <a:p>
          <a:r>
            <a:rPr lang="en-GB"/>
            <a:t>Implement more of the features found in the initial low-fidelity designs and increase the complexity of the functionality of the system.</a:t>
          </a:r>
          <a:endParaRPr lang="en-US"/>
        </a:p>
      </dgm:t>
    </dgm:pt>
    <dgm:pt modelId="{063B0604-3CD9-4CA1-83E0-86FF6AD82F0D}" type="parTrans" cxnId="{D3338C62-0DA8-4B51-BAD7-0F1131C3EC9B}">
      <dgm:prSet/>
      <dgm:spPr/>
      <dgm:t>
        <a:bodyPr/>
        <a:lstStyle/>
        <a:p>
          <a:endParaRPr lang="en-US"/>
        </a:p>
      </dgm:t>
    </dgm:pt>
    <dgm:pt modelId="{87EAA401-924B-4503-AEE4-D71EEFE34965}" type="sibTrans" cxnId="{D3338C62-0DA8-4B51-BAD7-0F1131C3EC9B}">
      <dgm:prSet/>
      <dgm:spPr/>
      <dgm:t>
        <a:bodyPr/>
        <a:lstStyle/>
        <a:p>
          <a:endParaRPr lang="en-US"/>
        </a:p>
      </dgm:t>
    </dgm:pt>
    <dgm:pt modelId="{3693D741-FCB5-41C1-A5BE-9DA63DD428DD}">
      <dgm:prSet/>
      <dgm:spPr/>
      <dgm:t>
        <a:bodyPr/>
        <a:lstStyle/>
        <a:p>
          <a:r>
            <a:rPr lang="en-GB" dirty="0"/>
            <a:t>Possibly obtain feedback from a greater range of dieticians, especially one with speciality in paediatric nutrition.</a:t>
          </a:r>
          <a:endParaRPr lang="en-US" dirty="0"/>
        </a:p>
      </dgm:t>
    </dgm:pt>
    <dgm:pt modelId="{C2D9F540-0E69-4570-B04F-8E85142FF373}" type="parTrans" cxnId="{67E8C861-DBB1-4333-A67F-73FD53D6A946}">
      <dgm:prSet/>
      <dgm:spPr/>
      <dgm:t>
        <a:bodyPr/>
        <a:lstStyle/>
        <a:p>
          <a:endParaRPr lang="en-US"/>
        </a:p>
      </dgm:t>
    </dgm:pt>
    <dgm:pt modelId="{79FD89C9-F68A-4B95-8A9E-CB6BBB096D15}" type="sibTrans" cxnId="{67E8C861-DBB1-4333-A67F-73FD53D6A946}">
      <dgm:prSet/>
      <dgm:spPr/>
      <dgm:t>
        <a:bodyPr/>
        <a:lstStyle/>
        <a:p>
          <a:endParaRPr lang="en-US"/>
        </a:p>
      </dgm:t>
    </dgm:pt>
    <dgm:pt modelId="{EAB2C18C-AF12-469C-A3CA-009E3DC3F648}" type="pres">
      <dgm:prSet presAssocID="{6601E2CB-63D4-4214-A047-FB15C796C583}" presName="root" presStyleCnt="0">
        <dgm:presLayoutVars>
          <dgm:dir/>
          <dgm:resizeHandles val="exact"/>
        </dgm:presLayoutVars>
      </dgm:prSet>
      <dgm:spPr/>
    </dgm:pt>
    <dgm:pt modelId="{06255062-68B0-4255-BCCB-954E0AF8501E}" type="pres">
      <dgm:prSet presAssocID="{6601E2CB-63D4-4214-A047-FB15C796C583}" presName="container" presStyleCnt="0">
        <dgm:presLayoutVars>
          <dgm:dir/>
          <dgm:resizeHandles val="exact"/>
        </dgm:presLayoutVars>
      </dgm:prSet>
      <dgm:spPr/>
    </dgm:pt>
    <dgm:pt modelId="{B2DE2528-13E1-4085-A0F1-1822689E3C12}" type="pres">
      <dgm:prSet presAssocID="{56F0DEFF-AC33-4744-BB73-DDE1C60B5EA4}" presName="compNode" presStyleCnt="0"/>
      <dgm:spPr/>
    </dgm:pt>
    <dgm:pt modelId="{7FA852FA-0C3C-4882-A86D-F3D8EE1468B0}" type="pres">
      <dgm:prSet presAssocID="{56F0DEFF-AC33-4744-BB73-DDE1C60B5EA4}" presName="iconBgRect" presStyleLbl="bgShp" presStyleIdx="0" presStyleCnt="4"/>
      <dgm:spPr/>
    </dgm:pt>
    <dgm:pt modelId="{5F40F957-AE47-4053-A5BD-9243129BA39F}" type="pres">
      <dgm:prSet presAssocID="{56F0DEFF-AC33-4744-BB73-DDE1C60B5E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31C65867-0D95-4D99-BB2A-6B2C261BA97F}" type="pres">
      <dgm:prSet presAssocID="{56F0DEFF-AC33-4744-BB73-DDE1C60B5EA4}" presName="spaceRect" presStyleCnt="0"/>
      <dgm:spPr/>
    </dgm:pt>
    <dgm:pt modelId="{C4D5DFC7-7068-4E64-8E0C-487AC53EA994}" type="pres">
      <dgm:prSet presAssocID="{56F0DEFF-AC33-4744-BB73-DDE1C60B5EA4}" presName="textRect" presStyleLbl="revTx" presStyleIdx="0" presStyleCnt="4">
        <dgm:presLayoutVars>
          <dgm:chMax val="1"/>
          <dgm:chPref val="1"/>
        </dgm:presLayoutVars>
      </dgm:prSet>
      <dgm:spPr/>
    </dgm:pt>
    <dgm:pt modelId="{F900BA92-CCAD-4BAA-BD8F-F76BD331A30F}" type="pres">
      <dgm:prSet presAssocID="{9F4CADD5-FA75-453B-8D2D-1ED6AD979CB7}" presName="sibTrans" presStyleLbl="sibTrans2D1" presStyleIdx="0" presStyleCnt="0"/>
      <dgm:spPr/>
    </dgm:pt>
    <dgm:pt modelId="{44C21229-57D1-4707-8AD3-BF1F64609CAB}" type="pres">
      <dgm:prSet presAssocID="{041D31EA-F640-45D1-A950-AF86A2815573}" presName="compNode" presStyleCnt="0"/>
      <dgm:spPr/>
    </dgm:pt>
    <dgm:pt modelId="{6AEA77EE-BECD-40DD-8F15-050EBE79C195}" type="pres">
      <dgm:prSet presAssocID="{041D31EA-F640-45D1-A950-AF86A2815573}" presName="iconBgRect" presStyleLbl="bgShp" presStyleIdx="1" presStyleCnt="4"/>
      <dgm:spPr/>
    </dgm:pt>
    <dgm:pt modelId="{AC3FCB73-75EC-4769-8F5D-1170BBEA9D1F}" type="pres">
      <dgm:prSet presAssocID="{041D31EA-F640-45D1-A950-AF86A28155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F1B435C1-4341-4515-A87B-83E1991F6AAF}" type="pres">
      <dgm:prSet presAssocID="{041D31EA-F640-45D1-A950-AF86A2815573}" presName="spaceRect" presStyleCnt="0"/>
      <dgm:spPr/>
    </dgm:pt>
    <dgm:pt modelId="{E49FCB5E-C32A-4382-94A2-F6E02BC4CD20}" type="pres">
      <dgm:prSet presAssocID="{041D31EA-F640-45D1-A950-AF86A2815573}" presName="textRect" presStyleLbl="revTx" presStyleIdx="1" presStyleCnt="4">
        <dgm:presLayoutVars>
          <dgm:chMax val="1"/>
          <dgm:chPref val="1"/>
        </dgm:presLayoutVars>
      </dgm:prSet>
      <dgm:spPr/>
    </dgm:pt>
    <dgm:pt modelId="{5469F128-F410-427F-B562-752AA710429D}" type="pres">
      <dgm:prSet presAssocID="{58BE5020-51D3-46FB-A963-0786CDD9613B}" presName="sibTrans" presStyleLbl="sibTrans2D1" presStyleIdx="0" presStyleCnt="0"/>
      <dgm:spPr/>
    </dgm:pt>
    <dgm:pt modelId="{B229E9AB-EFD2-4974-9860-13000FC1DEE3}" type="pres">
      <dgm:prSet presAssocID="{0594F5BC-FDE6-4578-A9B3-F35C0B7DD622}" presName="compNode" presStyleCnt="0"/>
      <dgm:spPr/>
    </dgm:pt>
    <dgm:pt modelId="{091F9366-E72C-4FCF-9270-0BE93FB192C1}" type="pres">
      <dgm:prSet presAssocID="{0594F5BC-FDE6-4578-A9B3-F35C0B7DD622}" presName="iconBgRect" presStyleLbl="bgShp" presStyleIdx="2" presStyleCnt="4"/>
      <dgm:spPr/>
    </dgm:pt>
    <dgm:pt modelId="{375CAFFD-E732-47DC-8FE1-D107B085E1AD}" type="pres">
      <dgm:prSet presAssocID="{0594F5BC-FDE6-4578-A9B3-F35C0B7DD6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3B5B83A1-B69A-4717-B2D9-B9B47E5D1427}" type="pres">
      <dgm:prSet presAssocID="{0594F5BC-FDE6-4578-A9B3-F35C0B7DD622}" presName="spaceRect" presStyleCnt="0"/>
      <dgm:spPr/>
    </dgm:pt>
    <dgm:pt modelId="{2BD38C70-0B86-4569-AE75-6878405295D8}" type="pres">
      <dgm:prSet presAssocID="{0594F5BC-FDE6-4578-A9B3-F35C0B7DD622}" presName="textRect" presStyleLbl="revTx" presStyleIdx="2" presStyleCnt="4">
        <dgm:presLayoutVars>
          <dgm:chMax val="1"/>
          <dgm:chPref val="1"/>
        </dgm:presLayoutVars>
      </dgm:prSet>
      <dgm:spPr/>
    </dgm:pt>
    <dgm:pt modelId="{4C7204CB-1E40-49D5-A348-7E35C29BD3BE}" type="pres">
      <dgm:prSet presAssocID="{87EAA401-924B-4503-AEE4-D71EEFE34965}" presName="sibTrans" presStyleLbl="sibTrans2D1" presStyleIdx="0" presStyleCnt="0"/>
      <dgm:spPr/>
    </dgm:pt>
    <dgm:pt modelId="{82A7C629-8724-40AA-825D-750288B7495F}" type="pres">
      <dgm:prSet presAssocID="{3693D741-FCB5-41C1-A5BE-9DA63DD428DD}" presName="compNode" presStyleCnt="0"/>
      <dgm:spPr/>
    </dgm:pt>
    <dgm:pt modelId="{6815C17E-BAD4-4591-B437-85EE7F657DE5}" type="pres">
      <dgm:prSet presAssocID="{3693D741-FCB5-41C1-A5BE-9DA63DD428DD}" presName="iconBgRect" presStyleLbl="bgShp" presStyleIdx="3" presStyleCnt="4"/>
      <dgm:spPr/>
    </dgm:pt>
    <dgm:pt modelId="{857AD502-5A6A-444A-BF3B-7855AD0C5479}" type="pres">
      <dgm:prSet presAssocID="{3693D741-FCB5-41C1-A5BE-9DA63DD428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Eating"/>
        </a:ext>
      </dgm:extLst>
    </dgm:pt>
    <dgm:pt modelId="{87ACBC3B-DBF8-484F-B4D4-1656D1C055EC}" type="pres">
      <dgm:prSet presAssocID="{3693D741-FCB5-41C1-A5BE-9DA63DD428DD}" presName="spaceRect" presStyleCnt="0"/>
      <dgm:spPr/>
    </dgm:pt>
    <dgm:pt modelId="{D1360089-611A-445E-916E-3CE64A31E1E7}" type="pres">
      <dgm:prSet presAssocID="{3693D741-FCB5-41C1-A5BE-9DA63DD428DD}" presName="textRect" presStyleLbl="revTx" presStyleIdx="3" presStyleCnt="4">
        <dgm:presLayoutVars>
          <dgm:chMax val="1"/>
          <dgm:chPref val="1"/>
        </dgm:presLayoutVars>
      </dgm:prSet>
      <dgm:spPr/>
    </dgm:pt>
  </dgm:ptLst>
  <dgm:cxnLst>
    <dgm:cxn modelId="{0014FB05-A5FA-4B1B-B32E-2B9A0E168549}" type="presOf" srcId="{56F0DEFF-AC33-4744-BB73-DDE1C60B5EA4}" destId="{C4D5DFC7-7068-4E64-8E0C-487AC53EA994}" srcOrd="0" destOrd="0" presId="urn:microsoft.com/office/officeart/2018/2/layout/IconCircleList"/>
    <dgm:cxn modelId="{1CB1D307-A4EE-4209-9994-06FF12B28899}" type="presOf" srcId="{9F4CADD5-FA75-453B-8D2D-1ED6AD979CB7}" destId="{F900BA92-CCAD-4BAA-BD8F-F76BD331A30F}" srcOrd="0" destOrd="0" presId="urn:microsoft.com/office/officeart/2018/2/layout/IconCircleList"/>
    <dgm:cxn modelId="{D8240B19-11FD-4D6C-BA32-19D497BDDE7A}" srcId="{6601E2CB-63D4-4214-A047-FB15C796C583}" destId="{041D31EA-F640-45D1-A950-AF86A2815573}" srcOrd="1" destOrd="0" parTransId="{04FCE865-BF5F-46FD-AC38-DB1C7BE00893}" sibTransId="{58BE5020-51D3-46FB-A963-0786CDD9613B}"/>
    <dgm:cxn modelId="{8A99E329-79F7-4DDF-B7E1-6BD2B93704DA}" type="presOf" srcId="{58BE5020-51D3-46FB-A963-0786CDD9613B}" destId="{5469F128-F410-427F-B562-752AA710429D}" srcOrd="0" destOrd="0" presId="urn:microsoft.com/office/officeart/2018/2/layout/IconCircleList"/>
    <dgm:cxn modelId="{67E8C861-DBB1-4333-A67F-73FD53D6A946}" srcId="{6601E2CB-63D4-4214-A047-FB15C796C583}" destId="{3693D741-FCB5-41C1-A5BE-9DA63DD428DD}" srcOrd="3" destOrd="0" parTransId="{C2D9F540-0E69-4570-B04F-8E85142FF373}" sibTransId="{79FD89C9-F68A-4B95-8A9E-CB6BBB096D15}"/>
    <dgm:cxn modelId="{D3338C62-0DA8-4B51-BAD7-0F1131C3EC9B}" srcId="{6601E2CB-63D4-4214-A047-FB15C796C583}" destId="{0594F5BC-FDE6-4578-A9B3-F35C0B7DD622}" srcOrd="2" destOrd="0" parTransId="{063B0604-3CD9-4CA1-83E0-86FF6AD82F0D}" sibTransId="{87EAA401-924B-4503-AEE4-D71EEFE34965}"/>
    <dgm:cxn modelId="{D5E5417B-A6A6-4592-B5C5-F56B73F45394}" srcId="{6601E2CB-63D4-4214-A047-FB15C796C583}" destId="{56F0DEFF-AC33-4744-BB73-DDE1C60B5EA4}" srcOrd="0" destOrd="0" parTransId="{0135981D-4F90-4217-AD6E-C029A1BD8615}" sibTransId="{9F4CADD5-FA75-453B-8D2D-1ED6AD979CB7}"/>
    <dgm:cxn modelId="{427F9993-96F8-49B3-93D1-4D1CD80BBDF6}" type="presOf" srcId="{0594F5BC-FDE6-4578-A9B3-F35C0B7DD622}" destId="{2BD38C70-0B86-4569-AE75-6878405295D8}" srcOrd="0" destOrd="0" presId="urn:microsoft.com/office/officeart/2018/2/layout/IconCircleList"/>
    <dgm:cxn modelId="{E2293FA6-5500-4D08-875F-59EB1E09DFEA}" type="presOf" srcId="{6601E2CB-63D4-4214-A047-FB15C796C583}" destId="{EAB2C18C-AF12-469C-A3CA-009E3DC3F648}" srcOrd="0" destOrd="0" presId="urn:microsoft.com/office/officeart/2018/2/layout/IconCircleList"/>
    <dgm:cxn modelId="{3B0125CE-6804-43EC-AF05-119B906EE4F4}" type="presOf" srcId="{87EAA401-924B-4503-AEE4-D71EEFE34965}" destId="{4C7204CB-1E40-49D5-A348-7E35C29BD3BE}" srcOrd="0" destOrd="0" presId="urn:microsoft.com/office/officeart/2018/2/layout/IconCircleList"/>
    <dgm:cxn modelId="{F1B778E0-C8F0-44BB-9074-C75A9040ADB2}" type="presOf" srcId="{041D31EA-F640-45D1-A950-AF86A2815573}" destId="{E49FCB5E-C32A-4382-94A2-F6E02BC4CD20}" srcOrd="0" destOrd="0" presId="urn:microsoft.com/office/officeart/2018/2/layout/IconCircleList"/>
    <dgm:cxn modelId="{84C097F8-F56B-496C-B682-DF0B939B4AF3}" type="presOf" srcId="{3693D741-FCB5-41C1-A5BE-9DA63DD428DD}" destId="{D1360089-611A-445E-916E-3CE64A31E1E7}" srcOrd="0" destOrd="0" presId="urn:microsoft.com/office/officeart/2018/2/layout/IconCircleList"/>
    <dgm:cxn modelId="{293E8A93-5251-413F-9563-82D132FC52EF}" type="presParOf" srcId="{EAB2C18C-AF12-469C-A3CA-009E3DC3F648}" destId="{06255062-68B0-4255-BCCB-954E0AF8501E}" srcOrd="0" destOrd="0" presId="urn:microsoft.com/office/officeart/2018/2/layout/IconCircleList"/>
    <dgm:cxn modelId="{0B20FE35-774C-4FED-8B2B-9606CD03AA0D}" type="presParOf" srcId="{06255062-68B0-4255-BCCB-954E0AF8501E}" destId="{B2DE2528-13E1-4085-A0F1-1822689E3C12}" srcOrd="0" destOrd="0" presId="urn:microsoft.com/office/officeart/2018/2/layout/IconCircleList"/>
    <dgm:cxn modelId="{CFBBF567-D473-42D4-AE8D-1A92C0559292}" type="presParOf" srcId="{B2DE2528-13E1-4085-A0F1-1822689E3C12}" destId="{7FA852FA-0C3C-4882-A86D-F3D8EE1468B0}" srcOrd="0" destOrd="0" presId="urn:microsoft.com/office/officeart/2018/2/layout/IconCircleList"/>
    <dgm:cxn modelId="{533259FB-C0F1-4AA5-B972-916F430C0FED}" type="presParOf" srcId="{B2DE2528-13E1-4085-A0F1-1822689E3C12}" destId="{5F40F957-AE47-4053-A5BD-9243129BA39F}" srcOrd="1" destOrd="0" presId="urn:microsoft.com/office/officeart/2018/2/layout/IconCircleList"/>
    <dgm:cxn modelId="{6627304B-2D61-4575-BA8F-AD0A3BA7D600}" type="presParOf" srcId="{B2DE2528-13E1-4085-A0F1-1822689E3C12}" destId="{31C65867-0D95-4D99-BB2A-6B2C261BA97F}" srcOrd="2" destOrd="0" presId="urn:microsoft.com/office/officeart/2018/2/layout/IconCircleList"/>
    <dgm:cxn modelId="{52DDC04E-B901-4A9B-A99F-ADB4EF0470EF}" type="presParOf" srcId="{B2DE2528-13E1-4085-A0F1-1822689E3C12}" destId="{C4D5DFC7-7068-4E64-8E0C-487AC53EA994}" srcOrd="3" destOrd="0" presId="urn:microsoft.com/office/officeart/2018/2/layout/IconCircleList"/>
    <dgm:cxn modelId="{1C05553D-0E4A-4919-90BD-68717C8FCFF6}" type="presParOf" srcId="{06255062-68B0-4255-BCCB-954E0AF8501E}" destId="{F900BA92-CCAD-4BAA-BD8F-F76BD331A30F}" srcOrd="1" destOrd="0" presId="urn:microsoft.com/office/officeart/2018/2/layout/IconCircleList"/>
    <dgm:cxn modelId="{E0287D81-EF30-46D7-9D86-661948F64715}" type="presParOf" srcId="{06255062-68B0-4255-BCCB-954E0AF8501E}" destId="{44C21229-57D1-4707-8AD3-BF1F64609CAB}" srcOrd="2" destOrd="0" presId="urn:microsoft.com/office/officeart/2018/2/layout/IconCircleList"/>
    <dgm:cxn modelId="{39EC8359-BC87-426A-8563-66596F57CE00}" type="presParOf" srcId="{44C21229-57D1-4707-8AD3-BF1F64609CAB}" destId="{6AEA77EE-BECD-40DD-8F15-050EBE79C195}" srcOrd="0" destOrd="0" presId="urn:microsoft.com/office/officeart/2018/2/layout/IconCircleList"/>
    <dgm:cxn modelId="{40C80169-4550-4B49-A39A-95ED98CBDBC5}" type="presParOf" srcId="{44C21229-57D1-4707-8AD3-BF1F64609CAB}" destId="{AC3FCB73-75EC-4769-8F5D-1170BBEA9D1F}" srcOrd="1" destOrd="0" presId="urn:microsoft.com/office/officeart/2018/2/layout/IconCircleList"/>
    <dgm:cxn modelId="{E7C9B9E7-2E25-414A-BAE0-96902DF8C565}" type="presParOf" srcId="{44C21229-57D1-4707-8AD3-BF1F64609CAB}" destId="{F1B435C1-4341-4515-A87B-83E1991F6AAF}" srcOrd="2" destOrd="0" presId="urn:microsoft.com/office/officeart/2018/2/layout/IconCircleList"/>
    <dgm:cxn modelId="{4DA57A97-1551-4EC5-B134-581E6D89FC2D}" type="presParOf" srcId="{44C21229-57D1-4707-8AD3-BF1F64609CAB}" destId="{E49FCB5E-C32A-4382-94A2-F6E02BC4CD20}" srcOrd="3" destOrd="0" presId="urn:microsoft.com/office/officeart/2018/2/layout/IconCircleList"/>
    <dgm:cxn modelId="{BBCAF07C-7218-4001-9B79-BE738C9B0572}" type="presParOf" srcId="{06255062-68B0-4255-BCCB-954E0AF8501E}" destId="{5469F128-F410-427F-B562-752AA710429D}" srcOrd="3" destOrd="0" presId="urn:microsoft.com/office/officeart/2018/2/layout/IconCircleList"/>
    <dgm:cxn modelId="{B4DD4830-F064-41D3-B8D4-5D2385FD63D0}" type="presParOf" srcId="{06255062-68B0-4255-BCCB-954E0AF8501E}" destId="{B229E9AB-EFD2-4974-9860-13000FC1DEE3}" srcOrd="4" destOrd="0" presId="urn:microsoft.com/office/officeart/2018/2/layout/IconCircleList"/>
    <dgm:cxn modelId="{585F0951-6CBA-4EA0-AFBC-5F523BDAAF8F}" type="presParOf" srcId="{B229E9AB-EFD2-4974-9860-13000FC1DEE3}" destId="{091F9366-E72C-4FCF-9270-0BE93FB192C1}" srcOrd="0" destOrd="0" presId="urn:microsoft.com/office/officeart/2018/2/layout/IconCircleList"/>
    <dgm:cxn modelId="{9E41E948-65F7-4599-BD6A-078885E822F6}" type="presParOf" srcId="{B229E9AB-EFD2-4974-9860-13000FC1DEE3}" destId="{375CAFFD-E732-47DC-8FE1-D107B085E1AD}" srcOrd="1" destOrd="0" presId="urn:microsoft.com/office/officeart/2018/2/layout/IconCircleList"/>
    <dgm:cxn modelId="{606B3801-F673-4911-995D-A68B1D580088}" type="presParOf" srcId="{B229E9AB-EFD2-4974-9860-13000FC1DEE3}" destId="{3B5B83A1-B69A-4717-B2D9-B9B47E5D1427}" srcOrd="2" destOrd="0" presId="urn:microsoft.com/office/officeart/2018/2/layout/IconCircleList"/>
    <dgm:cxn modelId="{F5F48C58-2C45-4A6C-8E33-98B633B50AB4}" type="presParOf" srcId="{B229E9AB-EFD2-4974-9860-13000FC1DEE3}" destId="{2BD38C70-0B86-4569-AE75-6878405295D8}" srcOrd="3" destOrd="0" presId="urn:microsoft.com/office/officeart/2018/2/layout/IconCircleList"/>
    <dgm:cxn modelId="{D0EE77E5-CD1E-4BAC-BD4A-F0022EDB9348}" type="presParOf" srcId="{06255062-68B0-4255-BCCB-954E0AF8501E}" destId="{4C7204CB-1E40-49D5-A348-7E35C29BD3BE}" srcOrd="5" destOrd="0" presId="urn:microsoft.com/office/officeart/2018/2/layout/IconCircleList"/>
    <dgm:cxn modelId="{7BD01297-5431-42DD-92A3-8F102F7D3DE4}" type="presParOf" srcId="{06255062-68B0-4255-BCCB-954E0AF8501E}" destId="{82A7C629-8724-40AA-825D-750288B7495F}" srcOrd="6" destOrd="0" presId="urn:microsoft.com/office/officeart/2018/2/layout/IconCircleList"/>
    <dgm:cxn modelId="{1D728D6A-A07F-4BEC-AA13-DED1D579AD74}" type="presParOf" srcId="{82A7C629-8724-40AA-825D-750288B7495F}" destId="{6815C17E-BAD4-4591-B437-85EE7F657DE5}" srcOrd="0" destOrd="0" presId="urn:microsoft.com/office/officeart/2018/2/layout/IconCircleList"/>
    <dgm:cxn modelId="{0BB1D067-8DA5-4448-9BF1-D98A86488574}" type="presParOf" srcId="{82A7C629-8724-40AA-825D-750288B7495F}" destId="{857AD502-5A6A-444A-BF3B-7855AD0C5479}" srcOrd="1" destOrd="0" presId="urn:microsoft.com/office/officeart/2018/2/layout/IconCircleList"/>
    <dgm:cxn modelId="{82490BAF-28F2-4EDE-A667-7E063EF96D9F}" type="presParOf" srcId="{82A7C629-8724-40AA-825D-750288B7495F}" destId="{87ACBC3B-DBF8-484F-B4D4-1656D1C055EC}" srcOrd="2" destOrd="0" presId="urn:microsoft.com/office/officeart/2018/2/layout/IconCircleList"/>
    <dgm:cxn modelId="{ACF87E12-9046-4427-AE31-6CEB042FB095}" type="presParOf" srcId="{82A7C629-8724-40AA-825D-750288B7495F}" destId="{D1360089-611A-445E-916E-3CE64A31E1E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69B26-F44F-40CF-9F5B-58A247993542}">
      <dsp:nvSpPr>
        <dsp:cNvPr id="0" name=""/>
        <dsp:cNvSpPr/>
      </dsp:nvSpPr>
      <dsp:spPr>
        <a:xfrm>
          <a:off x="210785" y="547086"/>
          <a:ext cx="1335114" cy="13351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DBCA6-7801-47E4-857C-BA15F81606BE}">
      <dsp:nvSpPr>
        <dsp:cNvPr id="0" name=""/>
        <dsp:cNvSpPr/>
      </dsp:nvSpPr>
      <dsp:spPr>
        <a:xfrm>
          <a:off x="491159" y="827460"/>
          <a:ext cx="774366" cy="774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5A0355-40C6-460F-BF83-8E2632C02A3A}">
      <dsp:nvSpPr>
        <dsp:cNvPr id="0" name=""/>
        <dsp:cNvSpPr/>
      </dsp:nvSpPr>
      <dsp:spPr>
        <a:xfrm>
          <a:off x="1831996" y="547086"/>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1" kern="1200" dirty="0"/>
            <a:t>Children worldwide have poor diets and poor understanding of nutrition</a:t>
          </a:r>
          <a:r>
            <a:rPr lang="en-GB" sz="1100" kern="1200" dirty="0"/>
            <a:t>, confining food into dichotomous “healthy” and “not-healthy” groups, rather than grasping deeper, more realistic concepts of variety and balance.</a:t>
          </a:r>
          <a:endParaRPr lang="en-US" sz="1100" kern="1200" dirty="0"/>
        </a:p>
      </dsp:txBody>
      <dsp:txXfrm>
        <a:off x="1831996" y="547086"/>
        <a:ext cx="3147056" cy="1335114"/>
      </dsp:txXfrm>
    </dsp:sp>
    <dsp:sp modelId="{AB7C33F3-3F68-4C1E-A9FB-43A80C6CDB27}">
      <dsp:nvSpPr>
        <dsp:cNvPr id="0" name=""/>
        <dsp:cNvSpPr/>
      </dsp:nvSpPr>
      <dsp:spPr>
        <a:xfrm>
          <a:off x="5527403" y="547086"/>
          <a:ext cx="1335114" cy="13351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D25B0-8B64-4E2D-9A5D-B5B83AB19DDE}">
      <dsp:nvSpPr>
        <dsp:cNvPr id="0" name=""/>
        <dsp:cNvSpPr/>
      </dsp:nvSpPr>
      <dsp:spPr>
        <a:xfrm>
          <a:off x="5807777" y="827460"/>
          <a:ext cx="774366" cy="774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557A3-EF70-490C-AC42-3009A7F0AE9B}">
      <dsp:nvSpPr>
        <dsp:cNvPr id="0" name=""/>
        <dsp:cNvSpPr/>
      </dsp:nvSpPr>
      <dsp:spPr>
        <a:xfrm>
          <a:off x="7148614" y="547086"/>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This paper explores how an interactive food ordering system could be designed to help </a:t>
          </a:r>
          <a:r>
            <a:rPr lang="en-GB" sz="1100" b="1" kern="1200" dirty="0"/>
            <a:t>enable children learn to make healthier dietary choices for themselves. </a:t>
          </a:r>
        </a:p>
        <a:p>
          <a:pPr marL="0" lvl="0" indent="0" algn="l" defTabSz="488950">
            <a:lnSpc>
              <a:spcPct val="100000"/>
            </a:lnSpc>
            <a:spcBef>
              <a:spcPct val="0"/>
            </a:spcBef>
            <a:spcAft>
              <a:spcPct val="35000"/>
            </a:spcAft>
            <a:buNone/>
          </a:pPr>
          <a:r>
            <a:rPr lang="en-GB" sz="1100" kern="1200" dirty="0"/>
            <a:t>The paper extends a previous study on the </a:t>
          </a:r>
          <a:r>
            <a:rPr lang="en-GB" sz="1100" kern="1200" dirty="0" err="1"/>
            <a:t>PizzaBox</a:t>
          </a:r>
          <a:r>
            <a:rPr lang="en-GB" sz="1100" kern="1200" dirty="0"/>
            <a:t> system and explores how it can be applied to an audience </a:t>
          </a:r>
          <a:r>
            <a:rPr lang="en-GB" sz="1100" b="1" kern="1200" dirty="0"/>
            <a:t>of 9-11 year old children</a:t>
          </a:r>
          <a:r>
            <a:rPr lang="en-GB" sz="1100" kern="1200" dirty="0"/>
            <a:t>, with the additional aim of being an innovative and engaging way to educate in nutrition and dietary choices.</a:t>
          </a:r>
          <a:endParaRPr lang="en-US" sz="1100" kern="1200" dirty="0"/>
        </a:p>
      </dsp:txBody>
      <dsp:txXfrm>
        <a:off x="7148614" y="547086"/>
        <a:ext cx="3147056" cy="1335114"/>
      </dsp:txXfrm>
    </dsp:sp>
    <dsp:sp modelId="{1287431C-FA44-472C-A277-8FA45B96B895}">
      <dsp:nvSpPr>
        <dsp:cNvPr id="0" name=""/>
        <dsp:cNvSpPr/>
      </dsp:nvSpPr>
      <dsp:spPr>
        <a:xfrm>
          <a:off x="210785" y="2653223"/>
          <a:ext cx="1335114" cy="133511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A7834-D2C5-4C60-8DC4-B46CCEED9922}">
      <dsp:nvSpPr>
        <dsp:cNvPr id="0" name=""/>
        <dsp:cNvSpPr/>
      </dsp:nvSpPr>
      <dsp:spPr>
        <a:xfrm>
          <a:off x="491159" y="2933597"/>
          <a:ext cx="774366" cy="774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6CBE1-7C95-4F27-870A-EF10D4D0B36A}">
      <dsp:nvSpPr>
        <dsp:cNvPr id="0" name=""/>
        <dsp:cNvSpPr/>
      </dsp:nvSpPr>
      <dsp:spPr>
        <a:xfrm>
          <a:off x="1831996" y="2653223"/>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Several</a:t>
          </a:r>
          <a:r>
            <a:rPr lang="en-GB" sz="1100" b="1" kern="1200" dirty="0"/>
            <a:t> designs are explored and discussed</a:t>
          </a:r>
          <a:r>
            <a:rPr lang="en-GB" sz="1100" kern="1200" dirty="0"/>
            <a:t>, and a final design is produced, incorporating the </a:t>
          </a:r>
          <a:r>
            <a:rPr lang="en-GB" sz="1100" b="1" kern="1200" dirty="0"/>
            <a:t>advice of a community dietitian.</a:t>
          </a:r>
          <a:endParaRPr lang="en-US" sz="1100" b="1" kern="1200" dirty="0"/>
        </a:p>
      </dsp:txBody>
      <dsp:txXfrm>
        <a:off x="1831996" y="2653223"/>
        <a:ext cx="3147056" cy="1335114"/>
      </dsp:txXfrm>
    </dsp:sp>
    <dsp:sp modelId="{ECA4040F-8088-4232-B86C-2144A5B3E735}">
      <dsp:nvSpPr>
        <dsp:cNvPr id="0" name=""/>
        <dsp:cNvSpPr/>
      </dsp:nvSpPr>
      <dsp:spPr>
        <a:xfrm>
          <a:off x="5527403" y="2653223"/>
          <a:ext cx="1335114" cy="133511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E38100-E9F0-4243-8B73-56889AD9C1BF}">
      <dsp:nvSpPr>
        <dsp:cNvPr id="0" name=""/>
        <dsp:cNvSpPr/>
      </dsp:nvSpPr>
      <dsp:spPr>
        <a:xfrm>
          <a:off x="5807777" y="2933597"/>
          <a:ext cx="774366" cy="774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9E0CB5-AAAB-4BD2-8DA2-272118ED43FB}">
      <dsp:nvSpPr>
        <dsp:cNvPr id="0" name=""/>
        <dsp:cNvSpPr/>
      </dsp:nvSpPr>
      <dsp:spPr>
        <a:xfrm>
          <a:off x="7148614" y="2653223"/>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Further research should </a:t>
          </a:r>
          <a:r>
            <a:rPr lang="en-GB" sz="1100" b="1" kern="1200" dirty="0"/>
            <a:t>extend the functionality, </a:t>
          </a:r>
          <a:r>
            <a:rPr lang="en-GB" sz="1100" kern="1200" dirty="0"/>
            <a:t>perhaps with a focus on how this project could be used within a program of </a:t>
          </a:r>
          <a:r>
            <a:rPr lang="en-GB" sz="1100" b="1" kern="1200" dirty="0"/>
            <a:t>education in schools. </a:t>
          </a:r>
        </a:p>
        <a:p>
          <a:pPr marL="0" lvl="0" indent="0" algn="l" defTabSz="488950">
            <a:lnSpc>
              <a:spcPct val="100000"/>
            </a:lnSpc>
            <a:spcBef>
              <a:spcPct val="0"/>
            </a:spcBef>
            <a:spcAft>
              <a:spcPct val="35000"/>
            </a:spcAft>
            <a:buNone/>
          </a:pPr>
          <a:r>
            <a:rPr lang="en-GB" sz="1100" kern="1200" dirty="0"/>
            <a:t>It would be beneficial </a:t>
          </a:r>
          <a:r>
            <a:rPr lang="en-GB" sz="1100" b="1" kern="1200" dirty="0"/>
            <a:t>to measure how effective </a:t>
          </a:r>
          <a:r>
            <a:rPr lang="en-GB" sz="1100" kern="1200" dirty="0"/>
            <a:t>this intervention is at changing dietary habits and educating its users.</a:t>
          </a:r>
          <a:endParaRPr lang="en-US" sz="1100" kern="1200" dirty="0"/>
        </a:p>
      </dsp:txBody>
      <dsp:txXfrm>
        <a:off x="7148614" y="2653223"/>
        <a:ext cx="3147056" cy="1335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852FA-0C3C-4882-A86D-F3D8EE1468B0}">
      <dsp:nvSpPr>
        <dsp:cNvPr id="0" name=""/>
        <dsp:cNvSpPr/>
      </dsp:nvSpPr>
      <dsp:spPr>
        <a:xfrm>
          <a:off x="57937" y="310934"/>
          <a:ext cx="1494870" cy="14948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40F957-AE47-4053-A5BD-9243129BA39F}">
      <dsp:nvSpPr>
        <dsp:cNvPr id="0" name=""/>
        <dsp:cNvSpPr/>
      </dsp:nvSpPr>
      <dsp:spPr>
        <a:xfrm>
          <a:off x="371860" y="624857"/>
          <a:ext cx="867024" cy="867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D5DFC7-7068-4E64-8E0C-487AC53EA994}">
      <dsp:nvSpPr>
        <dsp:cNvPr id="0" name=""/>
        <dsp:cNvSpPr/>
      </dsp:nvSpPr>
      <dsp:spPr>
        <a:xfrm>
          <a:off x="1873137" y="310934"/>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In order to see how effectively this project addresses it’s initial aims it requires a human-computer interaction study. Some form of </a:t>
          </a:r>
          <a:r>
            <a:rPr lang="en-GB" sz="1500" b="1" kern="1200" dirty="0"/>
            <a:t>user testing</a:t>
          </a:r>
          <a:r>
            <a:rPr lang="en-GB" sz="1500" kern="1200" dirty="0"/>
            <a:t> would improve this system so that we could measure its abilities as an educational tool and as a dietary intervention.</a:t>
          </a:r>
          <a:endParaRPr lang="en-US" sz="1500" kern="1200" dirty="0"/>
        </a:p>
      </dsp:txBody>
      <dsp:txXfrm>
        <a:off x="1873137" y="310934"/>
        <a:ext cx="3523623" cy="1494870"/>
      </dsp:txXfrm>
    </dsp:sp>
    <dsp:sp modelId="{6AEA77EE-BECD-40DD-8F15-050EBE79C195}">
      <dsp:nvSpPr>
        <dsp:cNvPr id="0" name=""/>
        <dsp:cNvSpPr/>
      </dsp:nvSpPr>
      <dsp:spPr>
        <a:xfrm>
          <a:off x="6010725" y="310934"/>
          <a:ext cx="1494870" cy="14948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3FCB73-75EC-4769-8F5D-1170BBEA9D1F}">
      <dsp:nvSpPr>
        <dsp:cNvPr id="0" name=""/>
        <dsp:cNvSpPr/>
      </dsp:nvSpPr>
      <dsp:spPr>
        <a:xfrm>
          <a:off x="6324648" y="624857"/>
          <a:ext cx="867024" cy="867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9FCB5E-C32A-4382-94A2-F6E02BC4CD20}">
      <dsp:nvSpPr>
        <dsp:cNvPr id="0" name=""/>
        <dsp:cNvSpPr/>
      </dsp:nvSpPr>
      <dsp:spPr>
        <a:xfrm>
          <a:off x="7825925" y="310934"/>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GB" sz="1500" kern="1200"/>
            <a:t>Future studies would also benefit from implementing the initial </a:t>
          </a:r>
          <a:r>
            <a:rPr lang="en-GB" sz="1500" b="1" kern="1200"/>
            <a:t>co-design methodology</a:t>
          </a:r>
          <a:r>
            <a:rPr lang="en-GB" sz="1500" kern="1200"/>
            <a:t> that was intended for this project, obtaining </a:t>
          </a:r>
          <a:r>
            <a:rPr lang="en-GB" sz="1500" b="1" kern="1200"/>
            <a:t>design input from school-children</a:t>
          </a:r>
          <a:r>
            <a:rPr lang="en-GB" sz="1500" kern="1200"/>
            <a:t>. Adapt for classroom needs such as learning difficulties or language difficulties.</a:t>
          </a:r>
          <a:endParaRPr lang="en-US" sz="1500" kern="1200"/>
        </a:p>
      </dsp:txBody>
      <dsp:txXfrm>
        <a:off x="7825925" y="310934"/>
        <a:ext cx="3523623" cy="1494870"/>
      </dsp:txXfrm>
    </dsp:sp>
    <dsp:sp modelId="{091F9366-E72C-4FCF-9270-0BE93FB192C1}">
      <dsp:nvSpPr>
        <dsp:cNvPr id="0" name=""/>
        <dsp:cNvSpPr/>
      </dsp:nvSpPr>
      <dsp:spPr>
        <a:xfrm>
          <a:off x="57937" y="2545532"/>
          <a:ext cx="1494870" cy="14948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5CAFFD-E732-47DC-8FE1-D107B085E1AD}">
      <dsp:nvSpPr>
        <dsp:cNvPr id="0" name=""/>
        <dsp:cNvSpPr/>
      </dsp:nvSpPr>
      <dsp:spPr>
        <a:xfrm>
          <a:off x="371860" y="2859455"/>
          <a:ext cx="867024" cy="8670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D38C70-0B86-4569-AE75-6878405295D8}">
      <dsp:nvSpPr>
        <dsp:cNvPr id="0" name=""/>
        <dsp:cNvSpPr/>
      </dsp:nvSpPr>
      <dsp:spPr>
        <a:xfrm>
          <a:off x="1873137" y="2545532"/>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GB" sz="1500" kern="1200"/>
            <a:t>Implement more of the features found in the initial low-fidelity designs and increase the complexity of the functionality of the system.</a:t>
          </a:r>
          <a:endParaRPr lang="en-US" sz="1500" kern="1200"/>
        </a:p>
      </dsp:txBody>
      <dsp:txXfrm>
        <a:off x="1873137" y="2545532"/>
        <a:ext cx="3523623" cy="1494870"/>
      </dsp:txXfrm>
    </dsp:sp>
    <dsp:sp modelId="{6815C17E-BAD4-4591-B437-85EE7F657DE5}">
      <dsp:nvSpPr>
        <dsp:cNvPr id="0" name=""/>
        <dsp:cNvSpPr/>
      </dsp:nvSpPr>
      <dsp:spPr>
        <a:xfrm>
          <a:off x="6010725" y="2545532"/>
          <a:ext cx="1494870" cy="14948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AD502-5A6A-444A-BF3B-7855AD0C5479}">
      <dsp:nvSpPr>
        <dsp:cNvPr id="0" name=""/>
        <dsp:cNvSpPr/>
      </dsp:nvSpPr>
      <dsp:spPr>
        <a:xfrm>
          <a:off x="6324648" y="2859455"/>
          <a:ext cx="867024" cy="8670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360089-611A-445E-916E-3CE64A31E1E7}">
      <dsp:nvSpPr>
        <dsp:cNvPr id="0" name=""/>
        <dsp:cNvSpPr/>
      </dsp:nvSpPr>
      <dsp:spPr>
        <a:xfrm>
          <a:off x="7825925" y="2545532"/>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Possibly obtain feedback from a greater range of dieticians, especially one with speciality in paediatric nutrition.</a:t>
          </a:r>
          <a:endParaRPr lang="en-US" sz="1500" kern="1200" dirty="0"/>
        </a:p>
      </dsp:txBody>
      <dsp:txXfrm>
        <a:off x="7825925" y="2545532"/>
        <a:ext cx="3523623" cy="149487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2E71C-CB7C-4124-979A-0C9003F6ED9C}" type="datetimeFigureOut">
              <a:rPr lang="en-GB" smtClean="0"/>
              <a:t>11/06/2020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64E7B-56F2-44D4-91F7-21827D011B11}" type="slidenum">
              <a:rPr lang="en-GB" smtClean="0"/>
              <a:t>‹#›</a:t>
            </a:fld>
            <a:endParaRPr lang="en-GB"/>
          </a:p>
        </p:txBody>
      </p:sp>
    </p:spTree>
    <p:extLst>
      <p:ext uri="{BB962C8B-B14F-4D97-AF65-F5344CB8AC3E}">
        <p14:creationId xmlns:p14="http://schemas.microsoft.com/office/powerpoint/2010/main" val="2973359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Codecs- Coder / Decoder</a:t>
            </a:r>
          </a:p>
          <a:p>
            <a:endParaRPr lang="en-GB" dirty="0"/>
          </a:p>
        </p:txBody>
      </p:sp>
      <p:sp>
        <p:nvSpPr>
          <p:cNvPr id="4" name="Slide Number Placeholder 3"/>
          <p:cNvSpPr>
            <a:spLocks noGrp="1"/>
          </p:cNvSpPr>
          <p:nvPr>
            <p:ph type="sldNum" sz="quarter" idx="5"/>
          </p:nvPr>
        </p:nvSpPr>
        <p:spPr/>
        <p:txBody>
          <a:bodyPr/>
          <a:lstStyle/>
          <a:p>
            <a:fld id="{AEF64E7B-56F2-44D4-91F7-21827D011B11}" type="slidenum">
              <a:rPr lang="en-GB" smtClean="0"/>
              <a:t>11</a:t>
            </a:fld>
            <a:endParaRPr lang="en-GB"/>
          </a:p>
        </p:txBody>
      </p:sp>
    </p:spTree>
    <p:extLst>
      <p:ext uri="{BB962C8B-B14F-4D97-AF65-F5344CB8AC3E}">
        <p14:creationId xmlns:p14="http://schemas.microsoft.com/office/powerpoint/2010/main" val="200152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Hurdles.. V positive about final outcome highlight problems and then mitigations or solutions &amp; show how you engineered around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 access to other hardware</a:t>
            </a:r>
          </a:p>
          <a:p>
            <a:endParaRPr lang="en-GB" dirty="0"/>
          </a:p>
        </p:txBody>
      </p:sp>
      <p:sp>
        <p:nvSpPr>
          <p:cNvPr id="4" name="Slide Number Placeholder 3"/>
          <p:cNvSpPr>
            <a:spLocks noGrp="1"/>
          </p:cNvSpPr>
          <p:nvPr>
            <p:ph type="sldNum" sz="quarter" idx="5"/>
          </p:nvPr>
        </p:nvSpPr>
        <p:spPr/>
        <p:txBody>
          <a:bodyPr/>
          <a:lstStyle/>
          <a:p>
            <a:fld id="{AEF64E7B-56F2-44D4-91F7-21827D011B11}" type="slidenum">
              <a:rPr lang="en-GB" smtClean="0"/>
              <a:t>12</a:t>
            </a:fld>
            <a:endParaRPr lang="en-GB"/>
          </a:p>
        </p:txBody>
      </p:sp>
    </p:spTree>
    <p:extLst>
      <p:ext uri="{BB962C8B-B14F-4D97-AF65-F5344CB8AC3E}">
        <p14:creationId xmlns:p14="http://schemas.microsoft.com/office/powerpoint/2010/main" val="1827425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-&gt; Lesson plans for implementation in appendix</a:t>
            </a:r>
          </a:p>
          <a:p>
            <a:r>
              <a:rPr lang="en-GB"/>
              <a:t>-&gt; Accessibility </a:t>
            </a:r>
            <a:r>
              <a:rPr lang="en-GB" dirty="0"/>
              <a:t>of website</a:t>
            </a:r>
          </a:p>
          <a:p>
            <a:endParaRPr lang="en-GB" dirty="0"/>
          </a:p>
        </p:txBody>
      </p:sp>
      <p:sp>
        <p:nvSpPr>
          <p:cNvPr id="4" name="Slide Number Placeholder 3"/>
          <p:cNvSpPr>
            <a:spLocks noGrp="1"/>
          </p:cNvSpPr>
          <p:nvPr>
            <p:ph type="sldNum" sz="quarter" idx="5"/>
          </p:nvPr>
        </p:nvSpPr>
        <p:spPr/>
        <p:txBody>
          <a:bodyPr/>
          <a:lstStyle/>
          <a:p>
            <a:fld id="{AEF64E7B-56F2-44D4-91F7-21827D011B11}" type="slidenum">
              <a:rPr lang="en-GB" smtClean="0"/>
              <a:t>14</a:t>
            </a:fld>
            <a:endParaRPr lang="en-GB"/>
          </a:p>
        </p:txBody>
      </p:sp>
    </p:spTree>
    <p:extLst>
      <p:ext uri="{BB962C8B-B14F-4D97-AF65-F5344CB8AC3E}">
        <p14:creationId xmlns:p14="http://schemas.microsoft.com/office/powerpoint/2010/main" val="386849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77584-4938-469A-892F-7CEA1E07E54A}" type="datetimeFigureOut">
              <a:rPr lang="en-GB" smtClean="0"/>
              <a:t>11/06/2020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859CB5-171C-4733-BB73-778794150D8A}" type="slidenum">
              <a:rPr lang="en-GB" smtClean="0"/>
              <a:t>‹#›</a:t>
            </a:fld>
            <a:endParaRPr lang="en-GB"/>
          </a:p>
        </p:txBody>
      </p:sp>
    </p:spTree>
    <p:extLst>
      <p:ext uri="{BB962C8B-B14F-4D97-AF65-F5344CB8AC3E}">
        <p14:creationId xmlns:p14="http://schemas.microsoft.com/office/powerpoint/2010/main" val="28577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77584-4938-469A-892F-7CEA1E07E54A}" type="datetimeFigureOut">
              <a:rPr lang="en-GB" smtClean="0"/>
              <a:t>11/06/2020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859CB5-171C-4733-BB73-778794150D8A}" type="slidenum">
              <a:rPr lang="en-GB" smtClean="0"/>
              <a:t>‹#›</a:t>
            </a:fld>
            <a:endParaRPr lang="en-GB"/>
          </a:p>
        </p:txBody>
      </p:sp>
    </p:spTree>
    <p:extLst>
      <p:ext uri="{BB962C8B-B14F-4D97-AF65-F5344CB8AC3E}">
        <p14:creationId xmlns:p14="http://schemas.microsoft.com/office/powerpoint/2010/main" val="338220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77584-4938-469A-892F-7CEA1E07E54A}" type="datetimeFigureOut">
              <a:rPr lang="en-GB" smtClean="0"/>
              <a:t>11/06/2020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859CB5-171C-4733-BB73-778794150D8A}" type="slidenum">
              <a:rPr lang="en-GB" smtClean="0"/>
              <a:t>‹#›</a:t>
            </a:fld>
            <a:endParaRPr lang="en-GB"/>
          </a:p>
        </p:txBody>
      </p:sp>
    </p:spTree>
    <p:extLst>
      <p:ext uri="{BB962C8B-B14F-4D97-AF65-F5344CB8AC3E}">
        <p14:creationId xmlns:p14="http://schemas.microsoft.com/office/powerpoint/2010/main" val="410585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77584-4938-469A-892F-7CEA1E07E54A}" type="datetimeFigureOut">
              <a:rPr lang="en-GB" smtClean="0"/>
              <a:t>11/06/2020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859CB5-171C-4733-BB73-778794150D8A}" type="slidenum">
              <a:rPr lang="en-GB" smtClean="0"/>
              <a:t>‹#›</a:t>
            </a:fld>
            <a:endParaRPr lang="en-GB"/>
          </a:p>
        </p:txBody>
      </p:sp>
    </p:spTree>
    <p:extLst>
      <p:ext uri="{BB962C8B-B14F-4D97-AF65-F5344CB8AC3E}">
        <p14:creationId xmlns:p14="http://schemas.microsoft.com/office/powerpoint/2010/main" val="395980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77584-4938-469A-892F-7CEA1E07E54A}" type="datetimeFigureOut">
              <a:rPr lang="en-GB" smtClean="0"/>
              <a:t>11/06/2020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859CB5-171C-4733-BB73-778794150D8A}" type="slidenum">
              <a:rPr lang="en-GB" smtClean="0"/>
              <a:t>‹#›</a:t>
            </a:fld>
            <a:endParaRPr lang="en-GB"/>
          </a:p>
        </p:txBody>
      </p:sp>
    </p:spTree>
    <p:extLst>
      <p:ext uri="{BB962C8B-B14F-4D97-AF65-F5344CB8AC3E}">
        <p14:creationId xmlns:p14="http://schemas.microsoft.com/office/powerpoint/2010/main" val="1008258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77584-4938-469A-892F-7CEA1E07E54A}" type="datetimeFigureOut">
              <a:rPr lang="en-GB" smtClean="0"/>
              <a:t>11/06/2020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859CB5-171C-4733-BB73-778794150D8A}" type="slidenum">
              <a:rPr lang="en-GB" smtClean="0"/>
              <a:t>‹#›</a:t>
            </a:fld>
            <a:endParaRPr lang="en-GB"/>
          </a:p>
        </p:txBody>
      </p:sp>
    </p:spTree>
    <p:extLst>
      <p:ext uri="{BB962C8B-B14F-4D97-AF65-F5344CB8AC3E}">
        <p14:creationId xmlns:p14="http://schemas.microsoft.com/office/powerpoint/2010/main" val="490555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77584-4938-469A-892F-7CEA1E07E54A}" type="datetimeFigureOut">
              <a:rPr lang="en-GB" smtClean="0"/>
              <a:t>11/06/2020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6859CB5-171C-4733-BB73-778794150D8A}" type="slidenum">
              <a:rPr lang="en-GB" smtClean="0"/>
              <a:t>‹#›</a:t>
            </a:fld>
            <a:endParaRPr lang="en-GB"/>
          </a:p>
        </p:txBody>
      </p:sp>
    </p:spTree>
    <p:extLst>
      <p:ext uri="{BB962C8B-B14F-4D97-AF65-F5344CB8AC3E}">
        <p14:creationId xmlns:p14="http://schemas.microsoft.com/office/powerpoint/2010/main" val="28139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77584-4938-469A-892F-7CEA1E07E54A}" type="datetimeFigureOut">
              <a:rPr lang="en-GB" smtClean="0"/>
              <a:t>11/06/2020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6859CB5-171C-4733-BB73-778794150D8A}" type="slidenum">
              <a:rPr lang="en-GB" smtClean="0"/>
              <a:t>‹#›</a:t>
            </a:fld>
            <a:endParaRPr lang="en-GB"/>
          </a:p>
        </p:txBody>
      </p:sp>
    </p:spTree>
    <p:extLst>
      <p:ext uri="{BB962C8B-B14F-4D97-AF65-F5344CB8AC3E}">
        <p14:creationId xmlns:p14="http://schemas.microsoft.com/office/powerpoint/2010/main" val="12178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77584-4938-469A-892F-7CEA1E07E54A}" type="datetimeFigureOut">
              <a:rPr lang="en-GB" smtClean="0"/>
              <a:t>11/06/2020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6859CB5-171C-4733-BB73-778794150D8A}" type="slidenum">
              <a:rPr lang="en-GB" smtClean="0"/>
              <a:t>‹#›</a:t>
            </a:fld>
            <a:endParaRPr lang="en-GB"/>
          </a:p>
        </p:txBody>
      </p:sp>
    </p:spTree>
    <p:extLst>
      <p:ext uri="{BB962C8B-B14F-4D97-AF65-F5344CB8AC3E}">
        <p14:creationId xmlns:p14="http://schemas.microsoft.com/office/powerpoint/2010/main" val="1062552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77584-4938-469A-892F-7CEA1E07E54A}" type="datetimeFigureOut">
              <a:rPr lang="en-GB" smtClean="0"/>
              <a:t>11/06/2020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859CB5-171C-4733-BB73-778794150D8A}" type="slidenum">
              <a:rPr lang="en-GB" smtClean="0"/>
              <a:t>‹#›</a:t>
            </a:fld>
            <a:endParaRPr lang="en-GB"/>
          </a:p>
        </p:txBody>
      </p:sp>
    </p:spTree>
    <p:extLst>
      <p:ext uri="{BB962C8B-B14F-4D97-AF65-F5344CB8AC3E}">
        <p14:creationId xmlns:p14="http://schemas.microsoft.com/office/powerpoint/2010/main" val="3490410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77584-4938-469A-892F-7CEA1E07E54A}" type="datetimeFigureOut">
              <a:rPr lang="en-GB" smtClean="0"/>
              <a:t>11/06/2020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859CB5-171C-4733-BB73-778794150D8A}" type="slidenum">
              <a:rPr lang="en-GB" smtClean="0"/>
              <a:t>‹#›</a:t>
            </a:fld>
            <a:endParaRPr lang="en-GB"/>
          </a:p>
        </p:txBody>
      </p:sp>
    </p:spTree>
    <p:extLst>
      <p:ext uri="{BB962C8B-B14F-4D97-AF65-F5344CB8AC3E}">
        <p14:creationId xmlns:p14="http://schemas.microsoft.com/office/powerpoint/2010/main" val="3148890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77584-4938-469A-892F-7CEA1E07E54A}" type="datetimeFigureOut">
              <a:rPr lang="en-GB" smtClean="0"/>
              <a:t>11/06/2020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859CB5-171C-4733-BB73-778794150D8A}" type="slidenum">
              <a:rPr lang="en-GB" smtClean="0"/>
              <a:t>‹#›</a:t>
            </a:fld>
            <a:endParaRPr lang="en-GB"/>
          </a:p>
        </p:txBody>
      </p:sp>
    </p:spTree>
    <p:extLst>
      <p:ext uri="{BB962C8B-B14F-4D97-AF65-F5344CB8AC3E}">
        <p14:creationId xmlns:p14="http://schemas.microsoft.com/office/powerpoint/2010/main" val="19053888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 bicycle, sitting, wooden&#10;&#10;Description automatically generated">
            <a:extLst>
              <a:ext uri="{FF2B5EF4-FFF2-40B4-BE49-F238E27FC236}">
                <a16:creationId xmlns:a16="http://schemas.microsoft.com/office/drawing/2014/main" id="{1209A5CC-E99E-497B-823B-4F63DB23A5C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t="43588" r="9092" b="2472"/>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6B151A-57C0-4DDB-8BD7-C3652944ADF8}"/>
              </a:ext>
            </a:extLst>
          </p:cNvPr>
          <p:cNvSpPr>
            <a:spLocks noGrp="1"/>
          </p:cNvSpPr>
          <p:nvPr>
            <p:ph type="ctrTitle"/>
          </p:nvPr>
        </p:nvSpPr>
        <p:spPr>
          <a:xfrm>
            <a:off x="477981" y="1122363"/>
            <a:ext cx="4023360" cy="3204134"/>
          </a:xfrm>
        </p:spPr>
        <p:txBody>
          <a:bodyPr anchor="b">
            <a:normAutofit/>
          </a:bodyPr>
          <a:lstStyle/>
          <a:p>
            <a:pPr algn="l"/>
            <a:r>
              <a:rPr lang="en-GB" sz="4800" dirty="0" err="1">
                <a:latin typeface="Zilla Slab Medium" pitchFamily="50" charset="0"/>
                <a:ea typeface="Zilla Slab Medium" pitchFamily="50" charset="0"/>
              </a:rPr>
              <a:t>PizzaBox</a:t>
            </a:r>
            <a:r>
              <a:rPr lang="en-GB" sz="4800" dirty="0">
                <a:latin typeface="Zilla Slab Medium" pitchFamily="50" charset="0"/>
                <a:ea typeface="Zilla Slab Medium" pitchFamily="50" charset="0"/>
              </a:rPr>
              <a:t> Project	</a:t>
            </a:r>
          </a:p>
        </p:txBody>
      </p:sp>
      <p:sp>
        <p:nvSpPr>
          <p:cNvPr id="3" name="Subtitle 2">
            <a:extLst>
              <a:ext uri="{FF2B5EF4-FFF2-40B4-BE49-F238E27FC236}">
                <a16:creationId xmlns:a16="http://schemas.microsoft.com/office/drawing/2014/main" id="{B46C08E7-64F2-4151-BEA9-8EB2142A4B91}"/>
              </a:ext>
            </a:extLst>
          </p:cNvPr>
          <p:cNvSpPr>
            <a:spLocks noGrp="1"/>
          </p:cNvSpPr>
          <p:nvPr>
            <p:ph type="subTitle" idx="1"/>
          </p:nvPr>
        </p:nvSpPr>
        <p:spPr>
          <a:xfrm>
            <a:off x="477980" y="4872922"/>
            <a:ext cx="4023359" cy="1208141"/>
          </a:xfrm>
        </p:spPr>
        <p:txBody>
          <a:bodyPr>
            <a:normAutofit/>
          </a:bodyPr>
          <a:lstStyle/>
          <a:p>
            <a:pPr algn="l"/>
            <a:r>
              <a:rPr lang="en-GB" sz="2000" dirty="0"/>
              <a:t>Viva Presentation – Dervla O’Brien</a:t>
            </a:r>
          </a:p>
          <a:p>
            <a:pPr algn="l"/>
            <a:endParaRPr lang="en-GB" sz="2000"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50617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B7B42-2F72-4DBE-B632-024CE941831F}"/>
              </a:ext>
            </a:extLst>
          </p:cNvPr>
          <p:cNvSpPr>
            <a:spLocks noGrp="1"/>
          </p:cNvSpPr>
          <p:nvPr>
            <p:ph type="title"/>
          </p:nvPr>
        </p:nvSpPr>
        <p:spPr>
          <a:xfrm>
            <a:off x="589560" y="856180"/>
            <a:ext cx="5279408" cy="1128068"/>
          </a:xfrm>
        </p:spPr>
        <p:txBody>
          <a:bodyPr anchor="ctr">
            <a:normAutofit/>
          </a:bodyPr>
          <a:lstStyle/>
          <a:p>
            <a:r>
              <a:rPr lang="en-GB" sz="4000" dirty="0">
                <a:latin typeface="Zilla Slab Medium" pitchFamily="50" charset="0"/>
                <a:ea typeface="Zilla Slab Medium" pitchFamily="50" charset="0"/>
              </a:rPr>
              <a:t>Hardware Designs</a:t>
            </a:r>
          </a:p>
        </p:txBody>
      </p:sp>
      <p:grpSp>
        <p:nvGrpSpPr>
          <p:cNvPr id="75" name="Group 7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6" name="Rectangle 7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circuit board&#10;&#10;Description automatically generated">
            <a:extLst>
              <a:ext uri="{FF2B5EF4-FFF2-40B4-BE49-F238E27FC236}">
                <a16:creationId xmlns:a16="http://schemas.microsoft.com/office/drawing/2014/main" id="{CC81AB60-1AEF-4B1F-9990-46F3A4A223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196" y="2290826"/>
            <a:ext cx="2984897" cy="3979863"/>
          </a:xfrm>
        </p:spPr>
      </p:pic>
      <p:sp>
        <p:nvSpPr>
          <p:cNvPr id="81" name="Rectangle 8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CBFC2BF-FAA2-4A32-8A3D-F0160995D6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32" b="-4"/>
          <a:stretch/>
        </p:blipFill>
        <p:spPr bwMode="auto">
          <a:xfrm>
            <a:off x="7047402" y="547910"/>
            <a:ext cx="4395569" cy="2518756"/>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4" descr="A close up of a map&#10;&#10;Description automatically generated">
            <a:extLst>
              <a:ext uri="{FF2B5EF4-FFF2-40B4-BE49-F238E27FC236}">
                <a16:creationId xmlns:a16="http://schemas.microsoft.com/office/drawing/2014/main" id="{0928BF5B-7AF8-48C9-88CA-78C6BCF3A202}"/>
              </a:ext>
            </a:extLst>
          </p:cNvPr>
          <p:cNvPicPr>
            <a:picLocks noChangeAspect="1"/>
          </p:cNvPicPr>
          <p:nvPr/>
        </p:nvPicPr>
        <p:blipFill rotWithShape="1">
          <a:blip r:embed="rId4">
            <a:extLst>
              <a:ext uri="{28A0092B-C50C-407E-A947-70E740481C1C}">
                <a14:useLocalDpi xmlns:a14="http://schemas.microsoft.com/office/drawing/2010/main" val="0"/>
              </a:ext>
            </a:extLst>
          </a:blip>
          <a:srcRect r="4" b="3332"/>
          <a:stretch/>
        </p:blipFill>
        <p:spPr>
          <a:xfrm>
            <a:off x="7073714" y="3791334"/>
            <a:ext cx="4397433" cy="2518756"/>
          </a:xfrm>
          <a:prstGeom prst="rect">
            <a:avLst/>
          </a:prstGeom>
        </p:spPr>
      </p:pic>
      <p:sp>
        <p:nvSpPr>
          <p:cNvPr id="16" name="TextBox 15">
            <a:extLst>
              <a:ext uri="{FF2B5EF4-FFF2-40B4-BE49-F238E27FC236}">
                <a16:creationId xmlns:a16="http://schemas.microsoft.com/office/drawing/2014/main" id="{E221B46D-5471-4418-8353-643C01733FB2}"/>
              </a:ext>
            </a:extLst>
          </p:cNvPr>
          <p:cNvSpPr txBox="1"/>
          <p:nvPr/>
        </p:nvSpPr>
        <p:spPr>
          <a:xfrm>
            <a:off x="3452107" y="2290826"/>
            <a:ext cx="3145376" cy="4247317"/>
          </a:xfrm>
          <a:prstGeom prst="rect">
            <a:avLst/>
          </a:prstGeom>
          <a:noFill/>
        </p:spPr>
        <p:txBody>
          <a:bodyPr wrap="square" rtlCol="0">
            <a:spAutoFit/>
          </a:bodyPr>
          <a:lstStyle/>
          <a:p>
            <a:pPr marL="285750" indent="-285750">
              <a:buFont typeface="Wingdings" panose="05000000000000000000" pitchFamily="2" charset="2"/>
              <a:buChar char="Ø"/>
            </a:pPr>
            <a:r>
              <a:rPr lang="en-GB" dirty="0"/>
              <a:t>During the medium-fidelity design stage I began to look at how hardware components would interact.</a:t>
            </a:r>
          </a:p>
          <a:p>
            <a:pPr marL="285750" indent="-285750">
              <a:buFont typeface="Wingdings" panose="05000000000000000000" pitchFamily="2" charset="2"/>
              <a:buChar char="Ø"/>
            </a:pPr>
            <a:r>
              <a:rPr lang="en-GB" dirty="0"/>
              <a:t>One component was defective, and the micro-controller didn’t include   wi-fi functionality, so I realised there were problems with the initial design.</a:t>
            </a:r>
          </a:p>
          <a:p>
            <a:pPr marL="285750" indent="-285750">
              <a:buFont typeface="Wingdings" panose="05000000000000000000" pitchFamily="2" charset="2"/>
              <a:buChar char="Ø"/>
            </a:pPr>
            <a:r>
              <a:rPr lang="en-GB" dirty="0"/>
              <a:t>Using all the components I had to hand I adapted my solution to create a second design.</a:t>
            </a:r>
          </a:p>
        </p:txBody>
      </p:sp>
    </p:spTree>
    <p:extLst>
      <p:ext uri="{BB962C8B-B14F-4D97-AF65-F5344CB8AC3E}">
        <p14:creationId xmlns:p14="http://schemas.microsoft.com/office/powerpoint/2010/main" val="1501978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135A26D-9D47-467E-91F1-31149BF0D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9F862E-71C4-42EA-AEC4-C25FEA31E4EA}"/>
              </a:ext>
            </a:extLst>
          </p:cNvPr>
          <p:cNvSpPr>
            <a:spLocks noGrp="1"/>
          </p:cNvSpPr>
          <p:nvPr>
            <p:ph type="title"/>
          </p:nvPr>
        </p:nvSpPr>
        <p:spPr>
          <a:xfrm>
            <a:off x="838201" y="365125"/>
            <a:ext cx="5393360" cy="1325563"/>
          </a:xfrm>
        </p:spPr>
        <p:txBody>
          <a:bodyPr>
            <a:normAutofit/>
          </a:bodyPr>
          <a:lstStyle/>
          <a:p>
            <a:r>
              <a:rPr lang="en-GB" dirty="0">
                <a:latin typeface="Zilla Slab Medium" pitchFamily="50" charset="0"/>
                <a:ea typeface="Zilla Slab Medium" pitchFamily="50" charset="0"/>
              </a:rPr>
              <a:t>Code</a:t>
            </a:r>
          </a:p>
        </p:txBody>
      </p:sp>
      <p:sp>
        <p:nvSpPr>
          <p:cNvPr id="73" name="Freeform: Shape 72">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19333"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CB4F8C0-3B65-46F7-ABD0-D02A4E6C3A97}"/>
              </a:ext>
            </a:extLst>
          </p:cNvPr>
          <p:cNvSpPr>
            <a:spLocks noGrp="1"/>
          </p:cNvSpPr>
          <p:nvPr>
            <p:ph idx="1"/>
          </p:nvPr>
        </p:nvSpPr>
        <p:spPr>
          <a:xfrm>
            <a:off x="838200" y="1402773"/>
            <a:ext cx="5393361" cy="5090102"/>
          </a:xfrm>
        </p:spPr>
        <p:txBody>
          <a:bodyPr>
            <a:normAutofit fontScale="85000" lnSpcReduction="20000"/>
          </a:bodyPr>
          <a:lstStyle/>
          <a:p>
            <a:pPr>
              <a:buFont typeface="Wingdings" panose="05000000000000000000" pitchFamily="2" charset="2"/>
              <a:buChar char="Ø"/>
            </a:pPr>
            <a:r>
              <a:rPr lang="en-GB" sz="2000" dirty="0"/>
              <a:t>System code is </a:t>
            </a:r>
            <a:r>
              <a:rPr lang="en-GB" sz="2000" b="1" dirty="0"/>
              <a:t>distributed</a:t>
            </a:r>
            <a:r>
              <a:rPr lang="en-GB" sz="2000" dirty="0"/>
              <a:t> between the Arduino Uno, the Circuit Playground Express &amp; the Raspberry Pi micro-controllers.</a:t>
            </a:r>
          </a:p>
          <a:p>
            <a:pPr>
              <a:buFont typeface="Wingdings" panose="05000000000000000000" pitchFamily="2" charset="2"/>
              <a:buChar char="Ø"/>
            </a:pPr>
            <a:r>
              <a:rPr lang="en-GB" sz="2000" b="1" dirty="0"/>
              <a:t>Arduino</a:t>
            </a:r>
            <a:r>
              <a:rPr lang="en-GB" sz="2000" dirty="0"/>
              <a:t>: Powers RFID module and receives serial information about what UHF tags are nearby. Sends this information about the tags (or the pizza toppings) to the raspberry pi using the serial port. Written in C++</a:t>
            </a:r>
          </a:p>
          <a:p>
            <a:pPr lvl="1">
              <a:buFont typeface="Wingdings" panose="05000000000000000000" pitchFamily="2" charset="2"/>
              <a:buChar char="Ø"/>
            </a:pPr>
            <a:r>
              <a:rPr lang="en-GB" sz="1600" dirty="0"/>
              <a:t>Arduino was also used to write information to all tags initially</a:t>
            </a:r>
          </a:p>
          <a:p>
            <a:pPr>
              <a:buFont typeface="Wingdings" panose="05000000000000000000" pitchFamily="2" charset="2"/>
              <a:buChar char="Ø"/>
            </a:pPr>
            <a:r>
              <a:rPr lang="en-GB" sz="2000" b="1" dirty="0"/>
              <a:t>Circuit Playground Express: </a:t>
            </a:r>
            <a:r>
              <a:rPr lang="en-GB" sz="2000" dirty="0"/>
              <a:t>Powers NEOpixel Lights and displays a rainbow throughout. Also plays a short melody on power on. Written in C++</a:t>
            </a:r>
          </a:p>
          <a:p>
            <a:pPr>
              <a:buFont typeface="Wingdings" panose="05000000000000000000" pitchFamily="2" charset="2"/>
              <a:buChar char="Ø"/>
            </a:pPr>
            <a:r>
              <a:rPr lang="en-GB" sz="2000" b="1" dirty="0"/>
              <a:t>Raspberry Pi: </a:t>
            </a:r>
          </a:p>
          <a:p>
            <a:pPr lvl="1"/>
            <a:r>
              <a:rPr lang="en-GB" sz="1600" dirty="0"/>
              <a:t>Receives and decodes (using Codecs library) serial data from Arduino, finding the key information using </a:t>
            </a:r>
            <a:r>
              <a:rPr lang="en-GB" sz="1600" dirty="0" err="1"/>
              <a:t>RegEx</a:t>
            </a:r>
            <a:r>
              <a:rPr lang="en-GB" sz="1600" dirty="0"/>
              <a:t>. </a:t>
            </a:r>
          </a:p>
          <a:p>
            <a:pPr lvl="1"/>
            <a:r>
              <a:rPr lang="en-GB" sz="1600" dirty="0"/>
              <a:t>Uses serial data input about nearby tags to update a running total of toppings in a constant background thread.</a:t>
            </a:r>
          </a:p>
          <a:p>
            <a:pPr lvl="1"/>
            <a:r>
              <a:rPr lang="en-GB" sz="1600" dirty="0"/>
              <a:t>Pi also runs a Flask website, styled with Bootstrap 4, which can be accessed by any device on the local network. Written in Python, HTML and CSS.</a:t>
            </a:r>
          </a:p>
          <a:p>
            <a:pPr lvl="1"/>
            <a:r>
              <a:rPr lang="en-GB" sz="1600" dirty="0"/>
              <a:t>Uses the Pandas library to import nutritional information about toppings from a CSV file into a data frame, update nutritional information and then uses </a:t>
            </a:r>
            <a:r>
              <a:rPr lang="en-GB" sz="1600" dirty="0" err="1"/>
              <a:t>MatPlotLib</a:t>
            </a:r>
            <a:r>
              <a:rPr lang="en-GB" sz="1600" dirty="0"/>
              <a:t> to plot this information as a simple bar chart.</a:t>
            </a:r>
          </a:p>
          <a:p>
            <a:pPr>
              <a:buFont typeface="Wingdings" panose="05000000000000000000" pitchFamily="2" charset="2"/>
              <a:buChar char="Ø"/>
            </a:pPr>
            <a:endParaRPr lang="en-GB" sz="2000" dirty="0"/>
          </a:p>
        </p:txBody>
      </p:sp>
      <p:sp>
        <p:nvSpPr>
          <p:cNvPr id="75" name="Oval 74">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80791"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4" name="Picture 3">
            <a:extLst>
              <a:ext uri="{FF2B5EF4-FFF2-40B4-BE49-F238E27FC236}">
                <a16:creationId xmlns:a16="http://schemas.microsoft.com/office/drawing/2014/main" id="{31534A0D-98AC-4248-A692-4840E83FFBB6}"/>
              </a:ext>
            </a:extLst>
          </p:cNvPr>
          <p:cNvPicPr>
            <a:picLocks noChangeAspect="1"/>
          </p:cNvPicPr>
          <p:nvPr/>
        </p:nvPicPr>
        <p:blipFill>
          <a:blip r:embed="rId3"/>
          <a:stretch>
            <a:fillRect/>
          </a:stretch>
        </p:blipFill>
        <p:spPr>
          <a:xfrm>
            <a:off x="6706774" y="2588562"/>
            <a:ext cx="2533422" cy="2141850"/>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3074" name="Picture 2">
            <a:extLst>
              <a:ext uri="{FF2B5EF4-FFF2-40B4-BE49-F238E27FC236}">
                <a16:creationId xmlns:a16="http://schemas.microsoft.com/office/drawing/2014/main" id="{FD25D2DA-C302-4977-B726-1D28F6CAFC6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08504" y="1084599"/>
            <a:ext cx="2533422" cy="1482051"/>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642E3C0-2B35-46B4-BBE3-280EFD8B695F}"/>
              </a:ext>
            </a:extLst>
          </p:cNvPr>
          <p:cNvPicPr>
            <a:picLocks noChangeAspect="1"/>
          </p:cNvPicPr>
          <p:nvPr/>
        </p:nvPicPr>
        <p:blipFill>
          <a:blip r:embed="rId5"/>
          <a:stretch>
            <a:fillRect/>
          </a:stretch>
        </p:blipFill>
        <p:spPr>
          <a:xfrm>
            <a:off x="9508503" y="4228795"/>
            <a:ext cx="2533423" cy="1399716"/>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sp>
        <p:nvSpPr>
          <p:cNvPr id="79" name="Arc 78">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76147" y="5530635"/>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6066084"/>
            <a:ext cx="1913062" cy="791916"/>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844770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D9328-997F-4296-AF0B-EE5049766FD0}"/>
              </a:ext>
            </a:extLst>
          </p:cNvPr>
          <p:cNvSpPr>
            <a:spLocks noGrp="1"/>
          </p:cNvSpPr>
          <p:nvPr>
            <p:ph type="title"/>
          </p:nvPr>
        </p:nvSpPr>
        <p:spPr>
          <a:xfrm>
            <a:off x="891983" y="242911"/>
            <a:ext cx="5558489" cy="1325563"/>
          </a:xfrm>
        </p:spPr>
        <p:txBody>
          <a:bodyPr>
            <a:normAutofit/>
          </a:bodyPr>
          <a:lstStyle/>
          <a:p>
            <a:r>
              <a:rPr lang="en-GB" dirty="0">
                <a:latin typeface="Zilla Slab Medium" pitchFamily="50" charset="0"/>
                <a:ea typeface="Zilla Slab Medium" pitchFamily="50" charset="0"/>
              </a:rPr>
              <a:t>Limitations &amp; Problems Overcome</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B64718C-4A1E-4C6A-B8A0-2CEDF65D30E1}"/>
              </a:ext>
            </a:extLst>
          </p:cNvPr>
          <p:cNvSpPr>
            <a:spLocks noGrp="1"/>
          </p:cNvSpPr>
          <p:nvPr>
            <p:ph idx="1"/>
          </p:nvPr>
        </p:nvSpPr>
        <p:spPr>
          <a:xfrm>
            <a:off x="467362" y="1690688"/>
            <a:ext cx="6186358" cy="4737313"/>
          </a:xfrm>
        </p:spPr>
        <p:txBody>
          <a:bodyPr>
            <a:normAutofit fontScale="92500" lnSpcReduction="20000"/>
          </a:bodyPr>
          <a:lstStyle/>
          <a:p>
            <a:r>
              <a:rPr lang="en-GB" sz="1600" dirty="0"/>
              <a:t>Ran into several initial difficulties organising paperwork, risk assessments and ethics approval for initial primary school co-design methodology.</a:t>
            </a:r>
          </a:p>
          <a:p>
            <a:r>
              <a:rPr lang="en-GB" sz="1600" dirty="0"/>
              <a:t>Had to adapt and change methodology once classroom interaction was not possible.</a:t>
            </a:r>
          </a:p>
          <a:p>
            <a:r>
              <a:rPr lang="en-GB" sz="1600" dirty="0" err="1"/>
              <a:t>GizmoTFT</a:t>
            </a:r>
            <a:r>
              <a:rPr lang="en-GB" sz="1600" dirty="0"/>
              <a:t> screen was defective</a:t>
            </a:r>
          </a:p>
          <a:p>
            <a:r>
              <a:rPr lang="en-GB" sz="1600" dirty="0"/>
              <a:t>Initial iterative designs assumed IOT connectivity for circuit playground express. At a more detailed stage of design I realised this assumption was incorrect.</a:t>
            </a:r>
          </a:p>
          <a:p>
            <a:r>
              <a:rPr lang="en-GB" sz="1600" dirty="0"/>
              <a:t>The above points, and the fact that I could not rely on ordering new components due to Covid-19 related shipping delays, led to drastic redesign.</a:t>
            </a:r>
          </a:p>
          <a:p>
            <a:r>
              <a:rPr lang="en-GB" sz="1600" dirty="0"/>
              <a:t>The hardware design uses more components than necessary in order to accomplish my aims, instead of three microcontrollers, only one should be necessary.</a:t>
            </a:r>
          </a:p>
          <a:p>
            <a:r>
              <a:rPr lang="en-GB" sz="1600" dirty="0"/>
              <a:t>Materials limitations also meant it took more time to make basic functionality work, because several components had to communicate, thus cutting into development time.</a:t>
            </a:r>
          </a:p>
          <a:p>
            <a:r>
              <a:rPr lang="en-GB" sz="1600" dirty="0"/>
              <a:t>Led to the development of a website design, instead of coding a screen component based display.</a:t>
            </a:r>
          </a:p>
          <a:p>
            <a:r>
              <a:rPr lang="en-GB" sz="1600" dirty="0"/>
              <a:t>Also had issues finding reliable nutrition databases for the nutritional display, so had to fill in some numbers with dummy values.</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090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91C7-5CE5-40CE-840B-66C9AD521B76}"/>
              </a:ext>
            </a:extLst>
          </p:cNvPr>
          <p:cNvSpPr>
            <a:spLocks noGrp="1"/>
          </p:cNvSpPr>
          <p:nvPr>
            <p:ph type="title"/>
          </p:nvPr>
        </p:nvSpPr>
        <p:spPr>
          <a:xfrm>
            <a:off x="889113" y="978004"/>
            <a:ext cx="4624342" cy="1325563"/>
          </a:xfrm>
        </p:spPr>
        <p:txBody>
          <a:bodyPr>
            <a:normAutofit/>
          </a:bodyPr>
          <a:lstStyle/>
          <a:p>
            <a:r>
              <a:rPr lang="en-GB" dirty="0">
                <a:latin typeface="Zilla Slab Medium" pitchFamily="50" charset="0"/>
                <a:ea typeface="Zilla Slab Medium" pitchFamily="50" charset="0"/>
              </a:rPr>
              <a:t>Final Product</a:t>
            </a:r>
          </a:p>
        </p:txBody>
      </p:sp>
      <p:sp>
        <p:nvSpPr>
          <p:cNvPr id="139" name="Oval 138">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62C065EE-6D02-4CF3-BB7C-BD333F43EB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999" r="4" b="4"/>
          <a:stretch/>
        </p:blipFill>
        <p:spPr bwMode="auto">
          <a:xfrm>
            <a:off x="568008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03E8E23-54F9-4163-B990-9FA32AB9D9E1}"/>
              </a:ext>
            </a:extLst>
          </p:cNvPr>
          <p:cNvSpPr>
            <a:spLocks noGrp="1"/>
          </p:cNvSpPr>
          <p:nvPr>
            <p:ph idx="1"/>
          </p:nvPr>
        </p:nvSpPr>
        <p:spPr>
          <a:xfrm>
            <a:off x="805543" y="2557569"/>
            <a:ext cx="4558309" cy="3496097"/>
          </a:xfrm>
        </p:spPr>
        <p:txBody>
          <a:bodyPr anchor="t">
            <a:normAutofit fontScale="92500" lnSpcReduction="10000"/>
          </a:bodyPr>
          <a:lstStyle/>
          <a:p>
            <a:pPr>
              <a:buFont typeface="Wingdings" panose="05000000000000000000" pitchFamily="2" charset="2"/>
              <a:buChar char="ü"/>
            </a:pPr>
            <a:r>
              <a:rPr lang="en-GB" sz="1800" dirty="0"/>
              <a:t>Tactile and engaging pizza tangible object, with hidden hardware</a:t>
            </a:r>
          </a:p>
          <a:p>
            <a:pPr>
              <a:buFont typeface="Wingdings" panose="05000000000000000000" pitchFamily="2" charset="2"/>
              <a:buChar char="ü"/>
            </a:pPr>
            <a:r>
              <a:rPr lang="en-GB" sz="1800" dirty="0"/>
              <a:t>Fully mobile-responsive bootstrap website hosted on Raspberry Pi using Flask</a:t>
            </a:r>
          </a:p>
          <a:p>
            <a:pPr>
              <a:buFont typeface="Wingdings" panose="05000000000000000000" pitchFamily="2" charset="2"/>
              <a:buChar char="ü"/>
            </a:pPr>
            <a:r>
              <a:rPr lang="en-GB" sz="1800" dirty="0"/>
              <a:t>Successful interaction of micro-controllers (Arduino, raspberry pi and to some extent the circuit playground express)</a:t>
            </a:r>
          </a:p>
          <a:p>
            <a:pPr>
              <a:buFont typeface="Wingdings" panose="05000000000000000000" pitchFamily="2" charset="2"/>
              <a:buChar char="ü"/>
            </a:pPr>
            <a:r>
              <a:rPr lang="en-GB" sz="1800" dirty="0"/>
              <a:t>Use of RFID for recognising toppings.</a:t>
            </a:r>
          </a:p>
          <a:p>
            <a:pPr>
              <a:buFont typeface="Wingdings" panose="05000000000000000000" pitchFamily="2" charset="2"/>
              <a:buChar char="ü"/>
            </a:pPr>
            <a:r>
              <a:rPr lang="en-GB" sz="1800" dirty="0"/>
              <a:t>Shows a proof-of-concept for how this project can be extended towards this specific use-case. </a:t>
            </a:r>
          </a:p>
          <a:p>
            <a:pPr>
              <a:buFont typeface="Wingdings" panose="05000000000000000000" pitchFamily="2" charset="2"/>
              <a:buChar char="ü"/>
            </a:pPr>
            <a:r>
              <a:rPr lang="en-GB" sz="1800" dirty="0"/>
              <a:t>Report details further designs and lessons plans which a future student can easily utilise for further exploration.</a:t>
            </a:r>
          </a:p>
          <a:p>
            <a:pPr lvl="1"/>
            <a:endParaRPr lang="en-GB" sz="1800" dirty="0"/>
          </a:p>
        </p:txBody>
      </p:sp>
      <p:sp>
        <p:nvSpPr>
          <p:cNvPr id="141" name="Freeform: Shape 140">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3446471-2235-44A5-85DF-26871B73864E}"/>
              </a:ext>
            </a:extLst>
          </p:cNvPr>
          <p:cNvPicPr>
            <a:picLocks noChangeAspect="1"/>
          </p:cNvPicPr>
          <p:nvPr/>
        </p:nvPicPr>
        <p:blipFill rotWithShape="1">
          <a:blip r:embed="rId3"/>
          <a:srcRect l="7745" r="14252" b="-3"/>
          <a:stretch/>
        </p:blipFill>
        <p:spPr>
          <a:xfrm>
            <a:off x="5838252" y="2722161"/>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4102" name="Picture 6">
            <a:extLst>
              <a:ext uri="{FF2B5EF4-FFF2-40B4-BE49-F238E27FC236}">
                <a16:creationId xmlns:a16="http://schemas.microsoft.com/office/drawing/2014/main" id="{2919304F-3CE4-4138-9735-4E4903CED5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87" r="12497" b="2"/>
          <a:stretch/>
        </p:blipFill>
        <p:spPr bwMode="auto">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a:extLst>
            <a:ext uri="{909E8E84-426E-40DD-AFC4-6F175D3DCCD1}">
              <a14:hiddenFill xmlns:a14="http://schemas.microsoft.com/office/drawing/2010/main">
                <a:solidFill>
                  <a:srgbClr val="FFFFFF"/>
                </a:solidFill>
              </a14:hiddenFill>
            </a:ext>
          </a:extLst>
        </p:spPr>
      </p:pic>
      <p:sp>
        <p:nvSpPr>
          <p:cNvPr id="145" name="Freeform: Shape 144">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00" name="Picture 4">
            <a:extLst>
              <a:ext uri="{FF2B5EF4-FFF2-40B4-BE49-F238E27FC236}">
                <a16:creationId xmlns:a16="http://schemas.microsoft.com/office/drawing/2014/main" id="{0636AFD6-B681-4711-8505-4E978C5DED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55" r="43327" b="-2"/>
          <a:stretch/>
        </p:blipFill>
        <p:spPr bwMode="auto">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58344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07F9-6C4A-47AC-82E2-85045DAE6EC2}"/>
              </a:ext>
            </a:extLst>
          </p:cNvPr>
          <p:cNvSpPr>
            <a:spLocks noGrp="1"/>
          </p:cNvSpPr>
          <p:nvPr>
            <p:ph type="title"/>
          </p:nvPr>
        </p:nvSpPr>
        <p:spPr>
          <a:xfrm>
            <a:off x="391378" y="320675"/>
            <a:ext cx="11407487" cy="1325563"/>
          </a:xfrm>
        </p:spPr>
        <p:txBody>
          <a:bodyPr>
            <a:normAutofit/>
          </a:bodyPr>
          <a:lstStyle/>
          <a:p>
            <a:r>
              <a:rPr lang="en-GB" sz="5400" dirty="0">
                <a:latin typeface="Zilla Slab Medium" pitchFamily="50" charset="0"/>
                <a:ea typeface="Zilla Slab Medium" pitchFamily="50" charset="0"/>
              </a:rPr>
              <a:t>Further Research</a:t>
            </a:r>
          </a:p>
        </p:txBody>
      </p:sp>
      <p:graphicFrame>
        <p:nvGraphicFramePr>
          <p:cNvPr id="7" name="Content Placeholder 2">
            <a:extLst>
              <a:ext uri="{FF2B5EF4-FFF2-40B4-BE49-F238E27FC236}">
                <a16:creationId xmlns:a16="http://schemas.microsoft.com/office/drawing/2014/main" id="{043658B1-D870-4FDF-B09C-4171EA99AED4}"/>
              </a:ext>
            </a:extLst>
          </p:cNvPr>
          <p:cNvGraphicFramePr>
            <a:graphicFrameLocks noGrp="1"/>
          </p:cNvGraphicFramePr>
          <p:nvPr>
            <p:ph idx="1"/>
            <p:extLst>
              <p:ext uri="{D42A27DB-BD31-4B8C-83A1-F6EECF244321}">
                <p14:modId xmlns:p14="http://schemas.microsoft.com/office/powerpoint/2010/main" val="96034968"/>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255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Arc 31">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058696-72BF-420C-9634-86CA700DD34E}"/>
              </a:ext>
            </a:extLst>
          </p:cNvPr>
          <p:cNvSpPr>
            <a:spLocks noGrp="1"/>
          </p:cNvSpPr>
          <p:nvPr>
            <p:ph type="title"/>
          </p:nvPr>
        </p:nvSpPr>
        <p:spPr>
          <a:xfrm>
            <a:off x="653903" y="1075998"/>
            <a:ext cx="4425962" cy="2387600"/>
          </a:xfrm>
        </p:spPr>
        <p:txBody>
          <a:bodyPr vert="horz" lIns="91440" tIns="45720" rIns="91440" bIns="45720" rtlCol="0" anchor="b">
            <a:normAutofit/>
          </a:bodyPr>
          <a:lstStyle/>
          <a:p>
            <a:br>
              <a:rPr lang="en-US" sz="3300" dirty="0"/>
            </a:br>
            <a:r>
              <a:rPr lang="en-US" sz="3300" dirty="0"/>
              <a:t>Thank-you for your time.</a:t>
            </a:r>
            <a:br>
              <a:rPr lang="en-US" sz="3300" dirty="0"/>
            </a:br>
            <a:br>
              <a:rPr lang="en-US" sz="3300" dirty="0"/>
            </a:br>
            <a:r>
              <a:rPr lang="en-US" sz="3300" dirty="0"/>
              <a:t>Questions?</a:t>
            </a:r>
          </a:p>
        </p:txBody>
      </p:sp>
      <p:pic>
        <p:nvPicPr>
          <p:cNvPr id="8" name="Picture 7" descr="A picture containing table, bicycle, sitting, wooden&#10;&#10;Description automatically generated">
            <a:extLst>
              <a:ext uri="{FF2B5EF4-FFF2-40B4-BE49-F238E27FC236}">
                <a16:creationId xmlns:a16="http://schemas.microsoft.com/office/drawing/2014/main" id="{5186E104-4DE3-4F25-B501-9C2D18110F21}"/>
              </a:ext>
            </a:extLst>
          </p:cNvPr>
          <p:cNvPicPr>
            <a:picLocks noChangeAspect="1"/>
          </p:cNvPicPr>
          <p:nvPr/>
        </p:nvPicPr>
        <p:blipFill rotWithShape="1">
          <a:blip r:embed="rId2">
            <a:extLst>
              <a:ext uri="{28A0092B-C50C-407E-A947-70E740481C1C}">
                <a14:useLocalDpi xmlns:a14="http://schemas.microsoft.com/office/drawing/2010/main" val="0"/>
              </a:ext>
            </a:extLst>
          </a:blip>
          <a:srcRect t="20358" r="-2" b="-2"/>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34" name="Rectangle 33">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55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icture containing indoor, table, computer, laptop&#10;&#10;Description automatically generated">
            <a:extLst>
              <a:ext uri="{FF2B5EF4-FFF2-40B4-BE49-F238E27FC236}">
                <a16:creationId xmlns:a16="http://schemas.microsoft.com/office/drawing/2014/main" id="{D6CACA39-C571-4885-BAFA-17E3F7A1D06D}"/>
              </a:ext>
            </a:extLst>
          </p:cNvPr>
          <p:cNvPicPr>
            <a:picLocks noGrp="1" noChangeAspect="1"/>
          </p:cNvPicPr>
          <p:nvPr>
            <p:ph type="pic" idx="1"/>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4355" r="9090" b="2534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538A76-9FEC-498B-B6B9-61107A3325F8}"/>
              </a:ext>
            </a:extLst>
          </p:cNvPr>
          <p:cNvSpPr>
            <a:spLocks noGrp="1"/>
          </p:cNvSpPr>
          <p:nvPr>
            <p:ph type="title"/>
          </p:nvPr>
        </p:nvSpPr>
        <p:spPr>
          <a:xfrm>
            <a:off x="481029" y="1509276"/>
            <a:ext cx="4023360" cy="683929"/>
          </a:xfrm>
        </p:spPr>
        <p:txBody>
          <a:bodyPr vert="horz" lIns="91440" tIns="45720" rIns="91440" bIns="45720" rtlCol="0" anchor="b">
            <a:normAutofit fontScale="90000"/>
          </a:bodyPr>
          <a:lstStyle/>
          <a:p>
            <a:r>
              <a:rPr lang="en-US" sz="4800" dirty="0">
                <a:latin typeface="Zilla Slab Medium" pitchFamily="50" charset="0"/>
                <a:ea typeface="Zilla Slab Medium" pitchFamily="50" charset="0"/>
              </a:rPr>
              <a:t>Project Aim</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0F59CCB5-8816-4E6A-B314-5C85B3DBB616}"/>
              </a:ext>
            </a:extLst>
          </p:cNvPr>
          <p:cNvSpPr>
            <a:spLocks noGrp="1"/>
          </p:cNvSpPr>
          <p:nvPr>
            <p:ph type="body" sz="half" idx="2"/>
          </p:nvPr>
        </p:nvSpPr>
        <p:spPr>
          <a:xfrm>
            <a:off x="833073" y="2535174"/>
            <a:ext cx="4633360" cy="4023492"/>
          </a:xfrm>
        </p:spPr>
        <p:txBody>
          <a:bodyPr>
            <a:normAutofit/>
          </a:bodyPr>
          <a:lstStyle/>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The aim of this project was </a:t>
            </a:r>
            <a:r>
              <a:rPr lang="en-GB" sz="2000" b="1" dirty="0"/>
              <a:t>to extend and improve </a:t>
            </a:r>
            <a:r>
              <a:rPr lang="en-GB" sz="2000" dirty="0"/>
              <a:t>on work done by a previous student into the area of ordering food by using interaction with the internet of things.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This project was developed for the use case of </a:t>
            </a:r>
            <a:r>
              <a:rPr lang="en-GB" sz="2000" b="1" dirty="0"/>
              <a:t>educating children to better understand nutrition.</a:t>
            </a:r>
          </a:p>
        </p:txBody>
      </p:sp>
    </p:spTree>
    <p:extLst>
      <p:ext uri="{BB962C8B-B14F-4D97-AF65-F5344CB8AC3E}">
        <p14:creationId xmlns:p14="http://schemas.microsoft.com/office/powerpoint/2010/main" val="2678738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1D72D-A32A-4E45-891F-3205868F4338}"/>
              </a:ext>
            </a:extLst>
          </p:cNvPr>
          <p:cNvSpPr>
            <a:spLocks noGrp="1"/>
          </p:cNvSpPr>
          <p:nvPr>
            <p:ph type="title"/>
          </p:nvPr>
        </p:nvSpPr>
        <p:spPr>
          <a:xfrm>
            <a:off x="1656522" y="334644"/>
            <a:ext cx="9694230" cy="1076914"/>
          </a:xfrm>
        </p:spPr>
        <p:txBody>
          <a:bodyPr anchor="ctr">
            <a:normAutofit fontScale="90000"/>
          </a:bodyPr>
          <a:lstStyle/>
          <a:p>
            <a:r>
              <a:rPr lang="en-GB" sz="3400" dirty="0">
                <a:latin typeface="Zilla Slab Medium" pitchFamily="50" charset="0"/>
                <a:ea typeface="Zilla Slab Medium" pitchFamily="50" charset="0"/>
              </a:rPr>
              <a:t>Abstract </a:t>
            </a:r>
            <a:br>
              <a:rPr lang="en-GB" sz="3400" dirty="0">
                <a:latin typeface="Zilla Slab Medium" pitchFamily="50" charset="0"/>
                <a:ea typeface="Zilla Slab Medium" pitchFamily="50" charset="0"/>
              </a:rPr>
            </a:br>
            <a:r>
              <a:rPr lang="en-GB" sz="2000" dirty="0">
                <a:latin typeface="Zilla Slab Medium" pitchFamily="50" charset="0"/>
                <a:ea typeface="Zilla Slab Medium" pitchFamily="50" charset="0"/>
              </a:rPr>
              <a:t>(from report)</a:t>
            </a:r>
            <a:br>
              <a:rPr lang="en-GB" sz="3400" b="1" dirty="0"/>
            </a:br>
            <a:endParaRPr lang="en-GB" sz="3400" dirty="0"/>
          </a:p>
        </p:txBody>
      </p:sp>
      <p:sp>
        <p:nvSpPr>
          <p:cNvPr id="20" name="Rectangle 1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7909B30A-F4B6-4626-9B13-B7CF2F3A6175}"/>
              </a:ext>
            </a:extLst>
          </p:cNvPr>
          <p:cNvGraphicFramePr>
            <a:graphicFrameLocks noGrp="1"/>
          </p:cNvGraphicFramePr>
          <p:nvPr>
            <p:ph idx="1"/>
            <p:extLst>
              <p:ext uri="{D42A27DB-BD31-4B8C-83A1-F6EECF244321}">
                <p14:modId xmlns:p14="http://schemas.microsoft.com/office/powerpoint/2010/main" val="1394920460"/>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028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FD635D-D105-4FC9-A84D-1AF7BAACB85E}"/>
              </a:ext>
            </a:extLst>
          </p:cNvPr>
          <p:cNvSpPr>
            <a:spLocks noGrp="1"/>
          </p:cNvSpPr>
          <p:nvPr>
            <p:ph type="title"/>
          </p:nvPr>
        </p:nvSpPr>
        <p:spPr>
          <a:xfrm>
            <a:off x="1115568" y="548640"/>
            <a:ext cx="10168128" cy="1179576"/>
          </a:xfrm>
        </p:spPr>
        <p:txBody>
          <a:bodyPr>
            <a:normAutofit/>
          </a:bodyPr>
          <a:lstStyle/>
          <a:p>
            <a:r>
              <a:rPr lang="en-GB" sz="4000" dirty="0">
                <a:latin typeface="Zilla Slab Medium" pitchFamily="50" charset="0"/>
                <a:ea typeface="Zilla Slab Medium" pitchFamily="50" charset="0"/>
              </a:rPr>
              <a:t>Background</a:t>
            </a:r>
          </a:p>
        </p:txBody>
      </p:sp>
      <p:sp>
        <p:nvSpPr>
          <p:cNvPr id="19"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5DB08C5-2A8F-4973-BE4A-11ECA349DA2B}"/>
              </a:ext>
            </a:extLst>
          </p:cNvPr>
          <p:cNvSpPr>
            <a:spLocks noGrp="1"/>
          </p:cNvSpPr>
          <p:nvPr>
            <p:ph idx="1"/>
          </p:nvPr>
        </p:nvSpPr>
        <p:spPr>
          <a:xfrm>
            <a:off x="1115568" y="2481943"/>
            <a:ext cx="10168128" cy="3695020"/>
          </a:xfrm>
        </p:spPr>
        <p:txBody>
          <a:bodyPr>
            <a:normAutofit/>
          </a:bodyPr>
          <a:lstStyle/>
          <a:p>
            <a:pPr marL="0" indent="0">
              <a:buNone/>
            </a:pPr>
            <a:r>
              <a:rPr lang="en-GB" sz="2200"/>
              <a:t>This project intersected across a number of main areas of study:</a:t>
            </a:r>
          </a:p>
          <a:p>
            <a:endParaRPr lang="en-GB" sz="2200"/>
          </a:p>
          <a:p>
            <a:pPr marL="0" indent="0">
              <a:buNone/>
            </a:pPr>
            <a:r>
              <a:rPr lang="en-GB" sz="2200"/>
              <a:t>1. </a:t>
            </a:r>
            <a:r>
              <a:rPr lang="en-GB" sz="2200" b="1"/>
              <a:t>Nutritional Awareness and Education</a:t>
            </a:r>
          </a:p>
          <a:p>
            <a:pPr lvl="1"/>
            <a:r>
              <a:rPr lang="en-GB" sz="2200"/>
              <a:t>Prevalence and severity of obesity</a:t>
            </a:r>
          </a:p>
          <a:p>
            <a:pPr lvl="1"/>
            <a:r>
              <a:rPr lang="en-GB" sz="2200"/>
              <a:t>Education as a right and a intervention to health problems</a:t>
            </a:r>
          </a:p>
          <a:p>
            <a:pPr lvl="1"/>
            <a:r>
              <a:rPr lang="en-GB" sz="2200"/>
              <a:t>Which age group of children would be most effective to target?</a:t>
            </a:r>
          </a:p>
          <a:p>
            <a:pPr lvl="1"/>
            <a:r>
              <a:rPr lang="en-GB" sz="2200"/>
              <a:t>How could this system address the pre-existing healthy eating curriculum for this age group?</a:t>
            </a:r>
          </a:p>
          <a:p>
            <a:pPr lvl="1"/>
            <a:r>
              <a:rPr lang="en-GB" sz="2200"/>
              <a:t>The importance of allowing children to choose healthy eating, rather than forcing it upon them.</a:t>
            </a:r>
          </a:p>
        </p:txBody>
      </p:sp>
    </p:spTree>
    <p:extLst>
      <p:ext uri="{BB962C8B-B14F-4D97-AF65-F5344CB8AC3E}">
        <p14:creationId xmlns:p14="http://schemas.microsoft.com/office/powerpoint/2010/main" val="98403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FD635D-D105-4FC9-A84D-1AF7BAACB85E}"/>
              </a:ext>
            </a:extLst>
          </p:cNvPr>
          <p:cNvSpPr>
            <a:spLocks noGrp="1"/>
          </p:cNvSpPr>
          <p:nvPr>
            <p:ph type="title"/>
          </p:nvPr>
        </p:nvSpPr>
        <p:spPr>
          <a:xfrm>
            <a:off x="1115568" y="548640"/>
            <a:ext cx="10168128" cy="1179576"/>
          </a:xfrm>
        </p:spPr>
        <p:txBody>
          <a:bodyPr>
            <a:normAutofit/>
          </a:bodyPr>
          <a:lstStyle/>
          <a:p>
            <a:r>
              <a:rPr lang="en-GB" sz="4000">
                <a:latin typeface="Zilla Slab Medium" pitchFamily="50" charset="0"/>
                <a:ea typeface="Zilla Slab Medium" pitchFamily="50" charset="0"/>
              </a:rPr>
              <a:t>Background</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5DB08C5-2A8F-4973-BE4A-11ECA349DA2B}"/>
              </a:ext>
            </a:extLst>
          </p:cNvPr>
          <p:cNvSpPr>
            <a:spLocks noGrp="1"/>
          </p:cNvSpPr>
          <p:nvPr>
            <p:ph idx="1"/>
          </p:nvPr>
        </p:nvSpPr>
        <p:spPr>
          <a:xfrm>
            <a:off x="1115568" y="2481943"/>
            <a:ext cx="10168128" cy="3695020"/>
          </a:xfrm>
        </p:spPr>
        <p:txBody>
          <a:bodyPr>
            <a:normAutofit/>
          </a:bodyPr>
          <a:lstStyle/>
          <a:p>
            <a:pPr marL="0" indent="0">
              <a:buNone/>
            </a:pPr>
            <a:r>
              <a:rPr lang="en-GB" sz="2200"/>
              <a:t>This project intersected across a number of main areas of study:</a:t>
            </a:r>
          </a:p>
          <a:p>
            <a:endParaRPr lang="en-GB" sz="2200"/>
          </a:p>
          <a:p>
            <a:pPr marL="0" indent="0">
              <a:buNone/>
            </a:pPr>
            <a:r>
              <a:rPr lang="en-GB" sz="2200"/>
              <a:t>2. </a:t>
            </a:r>
            <a:r>
              <a:rPr lang="en-GB" sz="2200" b="1"/>
              <a:t>Human-Food Interaction </a:t>
            </a:r>
            <a:r>
              <a:rPr lang="en-GB" sz="2200"/>
              <a:t>– how humans interact with food and food environments</a:t>
            </a:r>
          </a:p>
          <a:p>
            <a:pPr lvl="1"/>
            <a:r>
              <a:rPr lang="en-GB" sz="2200"/>
              <a:t>The rising popularity of online ordering</a:t>
            </a:r>
          </a:p>
          <a:p>
            <a:pPr lvl="1"/>
            <a:r>
              <a:rPr lang="en-GB" sz="2200"/>
              <a:t>Useful examples of technology at mealtimes</a:t>
            </a:r>
          </a:p>
          <a:p>
            <a:pPr lvl="1"/>
            <a:r>
              <a:rPr lang="en-GB" sz="2200"/>
              <a:t>Designing fun and playful food products</a:t>
            </a:r>
          </a:p>
          <a:p>
            <a:pPr lvl="1"/>
            <a:r>
              <a:rPr lang="en-GB" sz="2200"/>
              <a:t>Research into Food labelling</a:t>
            </a:r>
          </a:p>
        </p:txBody>
      </p:sp>
    </p:spTree>
    <p:extLst>
      <p:ext uri="{BB962C8B-B14F-4D97-AF65-F5344CB8AC3E}">
        <p14:creationId xmlns:p14="http://schemas.microsoft.com/office/powerpoint/2010/main" val="169576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FD635D-D105-4FC9-A84D-1AF7BAACB85E}"/>
              </a:ext>
            </a:extLst>
          </p:cNvPr>
          <p:cNvSpPr>
            <a:spLocks noGrp="1"/>
          </p:cNvSpPr>
          <p:nvPr>
            <p:ph type="title"/>
          </p:nvPr>
        </p:nvSpPr>
        <p:spPr>
          <a:xfrm>
            <a:off x="1115568" y="548640"/>
            <a:ext cx="10168128" cy="1179576"/>
          </a:xfrm>
        </p:spPr>
        <p:txBody>
          <a:bodyPr>
            <a:normAutofit/>
          </a:bodyPr>
          <a:lstStyle/>
          <a:p>
            <a:r>
              <a:rPr lang="en-GB" sz="4000">
                <a:latin typeface="Zilla Slab Medium" pitchFamily="50" charset="0"/>
                <a:ea typeface="Zilla Slab Medium" pitchFamily="50" charset="0"/>
              </a:rPr>
              <a:t>Background</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5DB08C5-2A8F-4973-BE4A-11ECA349DA2B}"/>
              </a:ext>
            </a:extLst>
          </p:cNvPr>
          <p:cNvSpPr>
            <a:spLocks noGrp="1"/>
          </p:cNvSpPr>
          <p:nvPr>
            <p:ph idx="1"/>
          </p:nvPr>
        </p:nvSpPr>
        <p:spPr>
          <a:xfrm>
            <a:off x="1115568" y="2481943"/>
            <a:ext cx="10168128" cy="3695020"/>
          </a:xfrm>
        </p:spPr>
        <p:txBody>
          <a:bodyPr>
            <a:normAutofit/>
          </a:bodyPr>
          <a:lstStyle/>
          <a:p>
            <a:pPr marL="0" indent="0">
              <a:buNone/>
            </a:pPr>
            <a:r>
              <a:rPr lang="en-GB" sz="2200"/>
              <a:t>This project intersected across a number of main areas of study:</a:t>
            </a:r>
          </a:p>
          <a:p>
            <a:endParaRPr lang="en-GB" sz="2200"/>
          </a:p>
          <a:p>
            <a:pPr marL="0" indent="0">
              <a:buNone/>
            </a:pPr>
            <a:r>
              <a:rPr lang="en-GB" sz="2200"/>
              <a:t>3. </a:t>
            </a:r>
            <a:r>
              <a:rPr lang="en-GB" sz="2200" b="1"/>
              <a:t>Internet Of Things for Children and Tangible Objects</a:t>
            </a:r>
            <a:endParaRPr lang="en-GB" sz="2200"/>
          </a:p>
          <a:p>
            <a:pPr lvl="1"/>
            <a:r>
              <a:rPr lang="en-GB" sz="2200"/>
              <a:t>What is IOT?</a:t>
            </a:r>
          </a:p>
          <a:p>
            <a:pPr lvl="1"/>
            <a:r>
              <a:rPr lang="en-GB" sz="2200"/>
              <a:t>How IOT has been used in similar tangible objects</a:t>
            </a:r>
          </a:p>
          <a:p>
            <a:pPr lvl="1"/>
            <a:r>
              <a:rPr lang="en-GB" sz="2200"/>
              <a:t>What are E-textiles and how can they be used for educational projects?</a:t>
            </a:r>
          </a:p>
          <a:p>
            <a:pPr lvl="1"/>
            <a:r>
              <a:rPr lang="en-GB" sz="2200"/>
              <a:t>Problems using IOT with children, such as privacy, cost, understanding of risks and how effective they are for teaching</a:t>
            </a:r>
          </a:p>
        </p:txBody>
      </p:sp>
    </p:spTree>
    <p:extLst>
      <p:ext uri="{BB962C8B-B14F-4D97-AF65-F5344CB8AC3E}">
        <p14:creationId xmlns:p14="http://schemas.microsoft.com/office/powerpoint/2010/main" val="82434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EF9020-C6DF-46FD-9A28-B13D0311395D}"/>
              </a:ext>
            </a:extLst>
          </p:cNvPr>
          <p:cNvSpPr>
            <a:spLocks noGrp="1"/>
          </p:cNvSpPr>
          <p:nvPr>
            <p:ph type="title"/>
          </p:nvPr>
        </p:nvSpPr>
        <p:spPr>
          <a:xfrm>
            <a:off x="838201" y="345810"/>
            <a:ext cx="5120561" cy="1325563"/>
          </a:xfrm>
        </p:spPr>
        <p:txBody>
          <a:bodyPr>
            <a:normAutofit/>
          </a:bodyPr>
          <a:lstStyle/>
          <a:p>
            <a:r>
              <a:rPr lang="en-GB">
                <a:latin typeface="Zilla Slab Medium" pitchFamily="50" charset="0"/>
                <a:ea typeface="Zilla Slab Medium" pitchFamily="50" charset="0"/>
              </a:rPr>
              <a:t>Methodology </a:t>
            </a:r>
          </a:p>
        </p:txBody>
      </p:sp>
      <p:sp>
        <p:nvSpPr>
          <p:cNvPr id="15" name="Content Placeholder 2">
            <a:extLst>
              <a:ext uri="{FF2B5EF4-FFF2-40B4-BE49-F238E27FC236}">
                <a16:creationId xmlns:a16="http://schemas.microsoft.com/office/drawing/2014/main" id="{2052A6E1-A4C6-48F1-93F7-B805205CFE5B}"/>
              </a:ext>
            </a:extLst>
          </p:cNvPr>
          <p:cNvSpPr>
            <a:spLocks noGrp="1"/>
          </p:cNvSpPr>
          <p:nvPr>
            <p:ph idx="1"/>
          </p:nvPr>
        </p:nvSpPr>
        <p:spPr>
          <a:xfrm>
            <a:off x="838201" y="1825625"/>
            <a:ext cx="5092194" cy="4351338"/>
          </a:xfrm>
        </p:spPr>
        <p:txBody>
          <a:bodyPr>
            <a:normAutofit/>
          </a:bodyPr>
          <a:lstStyle/>
          <a:p>
            <a:pPr marL="0" indent="0">
              <a:buNone/>
            </a:pPr>
            <a:r>
              <a:rPr lang="en-GB" sz="1500"/>
              <a:t>Originally planned to co-design the system in a classroom. By the time this was due to commence the coronavirus outbreak meant that my plans had to be changed.</a:t>
            </a:r>
          </a:p>
          <a:p>
            <a:pPr marL="514350" indent="-514350">
              <a:buAutoNum type="arabicPeriod"/>
            </a:pPr>
            <a:r>
              <a:rPr lang="en-GB" sz="1500" b="1"/>
              <a:t>Interview with community dietician </a:t>
            </a:r>
            <a:r>
              <a:rPr lang="en-GB" sz="1500"/>
              <a:t>about children’s nutrition and their educational awareness </a:t>
            </a:r>
          </a:p>
          <a:p>
            <a:pPr marL="514350" indent="-514350">
              <a:buAutoNum type="arabicPeriod"/>
            </a:pPr>
            <a:r>
              <a:rPr lang="en-GB" sz="1500"/>
              <a:t>Developed </a:t>
            </a:r>
            <a:r>
              <a:rPr lang="en-GB" sz="1500" b="1"/>
              <a:t>low-fidelity designs </a:t>
            </a:r>
            <a:r>
              <a:rPr lang="en-GB" sz="1500"/>
              <a:t>to explore ideas for features</a:t>
            </a:r>
          </a:p>
          <a:p>
            <a:pPr marL="514350" indent="-514350">
              <a:buAutoNum type="arabicPeriod"/>
            </a:pPr>
            <a:r>
              <a:rPr lang="en-GB" sz="1500"/>
              <a:t>Completed a </a:t>
            </a:r>
            <a:r>
              <a:rPr lang="en-GB" sz="1500" b="1"/>
              <a:t>task analysis </a:t>
            </a:r>
            <a:r>
              <a:rPr lang="en-GB" sz="1500"/>
              <a:t>of the Domino’s online ordering process</a:t>
            </a:r>
          </a:p>
          <a:p>
            <a:pPr marL="514350" indent="-514350">
              <a:buAutoNum type="arabicPeriod"/>
            </a:pPr>
            <a:r>
              <a:rPr lang="en-GB" sz="1500"/>
              <a:t>Implemented </a:t>
            </a:r>
            <a:r>
              <a:rPr lang="en-GB" sz="1500" b="1"/>
              <a:t>medium-fidelity prototypes </a:t>
            </a:r>
            <a:r>
              <a:rPr lang="en-GB" sz="1500"/>
              <a:t>and adapted the designs to solve the hardware and software problems I encountered.</a:t>
            </a:r>
          </a:p>
          <a:p>
            <a:pPr marL="514350" indent="-514350">
              <a:buAutoNum type="arabicPeriod"/>
            </a:pPr>
            <a:r>
              <a:rPr lang="en-GB" sz="1500"/>
              <a:t>Gained </a:t>
            </a:r>
            <a:r>
              <a:rPr lang="en-GB" sz="1500" b="1"/>
              <a:t>feedback from the dietician</a:t>
            </a:r>
            <a:r>
              <a:rPr lang="en-GB" sz="1500"/>
              <a:t> on parts of the medium-fidelity designs.</a:t>
            </a:r>
          </a:p>
          <a:p>
            <a:pPr marL="514350" indent="-514350">
              <a:buAutoNum type="arabicPeriod"/>
            </a:pPr>
            <a:r>
              <a:rPr lang="en-GB" sz="1500"/>
              <a:t>Created the final </a:t>
            </a:r>
            <a:r>
              <a:rPr lang="en-GB" sz="1500" b="1"/>
              <a:t>high-fidelity prototype.</a:t>
            </a:r>
          </a:p>
          <a:p>
            <a:pPr marL="514350" indent="-514350">
              <a:buAutoNum type="arabicPeriod"/>
            </a:pPr>
            <a:endParaRPr lang="en-GB" sz="1500"/>
          </a:p>
        </p:txBody>
      </p:sp>
      <p:sp>
        <p:nvSpPr>
          <p:cNvPr id="75" name="Oval 7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58C14C42-E36C-45FB-B1D8-DF7E1EE0E8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40" r="-3" b="18962"/>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7" name="Arc 7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2" name="Picture 4">
            <a:extLst>
              <a:ext uri="{FF2B5EF4-FFF2-40B4-BE49-F238E27FC236}">
                <a16:creationId xmlns:a16="http://schemas.microsoft.com/office/drawing/2014/main" id="{35663C0F-EBAF-40C5-8424-36171DBAC0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88" r="558" b="-4"/>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038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32C098-435B-45BE-8C04-AFC237371AC0}"/>
              </a:ext>
            </a:extLst>
          </p:cNvPr>
          <p:cNvSpPr>
            <a:spLocks noGrp="1"/>
          </p:cNvSpPr>
          <p:nvPr>
            <p:ph type="title"/>
          </p:nvPr>
        </p:nvSpPr>
        <p:spPr>
          <a:xfrm>
            <a:off x="589560" y="856180"/>
            <a:ext cx="4560584" cy="1128068"/>
          </a:xfrm>
        </p:spPr>
        <p:txBody>
          <a:bodyPr anchor="ctr">
            <a:normAutofit/>
          </a:bodyPr>
          <a:lstStyle/>
          <a:p>
            <a:r>
              <a:rPr lang="en-GB" sz="4000" dirty="0">
                <a:latin typeface="Zilla Slab Medium" pitchFamily="50" charset="0"/>
                <a:ea typeface="Zilla Slab Medium" pitchFamily="50" charset="0"/>
              </a:rPr>
              <a:t>Design Aims</a:t>
            </a: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D43C12-8EA5-4833-8B3D-605FB32E88B7}"/>
              </a:ext>
            </a:extLst>
          </p:cNvPr>
          <p:cNvSpPr>
            <a:spLocks noGrp="1"/>
          </p:cNvSpPr>
          <p:nvPr>
            <p:ph idx="1"/>
          </p:nvPr>
        </p:nvSpPr>
        <p:spPr>
          <a:xfrm>
            <a:off x="590719" y="2330505"/>
            <a:ext cx="4559425" cy="3979585"/>
          </a:xfrm>
        </p:spPr>
        <p:txBody>
          <a:bodyPr anchor="ctr">
            <a:normAutofit/>
          </a:bodyPr>
          <a:lstStyle/>
          <a:p>
            <a:pPr marL="514350" indent="-514350">
              <a:buFont typeface="+mj-lt"/>
              <a:buAutoNum type="arabicPeriod"/>
            </a:pPr>
            <a:r>
              <a:rPr lang="en-GB" sz="2000" i="1" dirty="0"/>
              <a:t>Promote healthy eating</a:t>
            </a:r>
            <a:r>
              <a:rPr lang="en-GB" sz="2000" dirty="0"/>
              <a:t>, in line with guidance from professionals</a:t>
            </a:r>
          </a:p>
          <a:p>
            <a:pPr marL="514350" indent="-514350">
              <a:buFont typeface="+mj-lt"/>
              <a:buAutoNum type="arabicPeriod"/>
            </a:pPr>
            <a:r>
              <a:rPr lang="en-GB" sz="2000" i="1" dirty="0"/>
              <a:t>Educate users </a:t>
            </a:r>
            <a:r>
              <a:rPr lang="en-GB" sz="2000" dirty="0"/>
              <a:t>– Give a better understanding of key nutritional points</a:t>
            </a:r>
          </a:p>
          <a:p>
            <a:pPr marL="514350" indent="-514350">
              <a:buFont typeface="+mj-lt"/>
              <a:buAutoNum type="arabicPeriod"/>
            </a:pPr>
            <a:r>
              <a:rPr lang="en-GB" sz="2000" i="1" dirty="0"/>
              <a:t>Empower users to make their own choices </a:t>
            </a:r>
            <a:r>
              <a:rPr lang="en-GB" sz="2000" dirty="0"/>
              <a:t>– By encouraging the users to make healthier choices within the system, they may be able to extend this practise further into the outside world and their everyday diets.</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337D058E-740C-4B0A-BDF9-A1FFD95597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2" r="15089"/>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6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screenshot of a cell phone&#10;&#10;Description automatically generated">
            <a:extLst>
              <a:ext uri="{FF2B5EF4-FFF2-40B4-BE49-F238E27FC236}">
                <a16:creationId xmlns:a16="http://schemas.microsoft.com/office/drawing/2014/main" id="{E0C671E1-6163-4AE3-BBC1-D87C9C670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082" y="4839706"/>
            <a:ext cx="3162838" cy="1843294"/>
          </a:xfrm>
          <a:prstGeom prst="rect">
            <a:avLst/>
          </a:prstGeom>
        </p:spPr>
      </p:pic>
      <p:sp>
        <p:nvSpPr>
          <p:cNvPr id="2" name="Title 1">
            <a:extLst>
              <a:ext uri="{FF2B5EF4-FFF2-40B4-BE49-F238E27FC236}">
                <a16:creationId xmlns:a16="http://schemas.microsoft.com/office/drawing/2014/main" id="{7FB3C0C9-B991-47F0-9F4D-A5D551F15A93}"/>
              </a:ext>
            </a:extLst>
          </p:cNvPr>
          <p:cNvSpPr>
            <a:spLocks noGrp="1"/>
          </p:cNvSpPr>
          <p:nvPr>
            <p:ph type="title"/>
          </p:nvPr>
        </p:nvSpPr>
        <p:spPr>
          <a:xfrm>
            <a:off x="480229" y="365125"/>
            <a:ext cx="10873571" cy="1325563"/>
          </a:xfrm>
        </p:spPr>
        <p:txBody>
          <a:bodyPr/>
          <a:lstStyle/>
          <a:p>
            <a:r>
              <a:rPr lang="en-GB" dirty="0">
                <a:latin typeface="Zilla Slab Medium" pitchFamily="50" charset="0"/>
                <a:ea typeface="Zilla Slab Medium" pitchFamily="50" charset="0"/>
              </a:rPr>
              <a:t>Sample Designs</a:t>
            </a:r>
          </a:p>
        </p:txBody>
      </p:sp>
      <p:pic>
        <p:nvPicPr>
          <p:cNvPr id="5" name="Content Placeholder 4" descr="A screenshot of a cell phone&#10;&#10;Description automatically generated">
            <a:extLst>
              <a:ext uri="{FF2B5EF4-FFF2-40B4-BE49-F238E27FC236}">
                <a16:creationId xmlns:a16="http://schemas.microsoft.com/office/drawing/2014/main" id="{621A9707-F1F1-4ABC-AC40-800E5C6545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9156" y="214999"/>
            <a:ext cx="1945876" cy="2073748"/>
          </a:xfrm>
        </p:spPr>
      </p:pic>
      <p:pic>
        <p:nvPicPr>
          <p:cNvPr id="7" name="Picture 6" descr="A picture containing game&#10;&#10;Description automatically generated">
            <a:extLst>
              <a:ext uri="{FF2B5EF4-FFF2-40B4-BE49-F238E27FC236}">
                <a16:creationId xmlns:a16="http://schemas.microsoft.com/office/drawing/2014/main" id="{730ABEFD-1AA5-4255-BBC8-28773806AA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29" y="3809986"/>
            <a:ext cx="4591852" cy="234354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7563AFB-1A4A-457D-B096-F81D3B1F4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953" y="1989508"/>
            <a:ext cx="2145943" cy="99745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E7767B1-DAD1-40D9-999D-DC8C5DCB27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30" y="1690688"/>
            <a:ext cx="3287372" cy="1641348"/>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C81A7322-DE48-4728-9CFF-63E03C7943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4049" y="3094321"/>
            <a:ext cx="3162838" cy="353261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3258CE75-7B2B-4925-A271-1F89C70DC5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89498" y="175000"/>
            <a:ext cx="2569210" cy="25908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EC277192-FF8F-46B9-8248-7433453109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30676" y="2648940"/>
            <a:ext cx="2854244" cy="1737541"/>
          </a:xfrm>
          <a:prstGeom prst="rect">
            <a:avLst/>
          </a:prstGeom>
        </p:spPr>
      </p:pic>
      <p:sp>
        <p:nvSpPr>
          <p:cNvPr id="18" name="Rectangle: Rounded Corners 17">
            <a:extLst>
              <a:ext uri="{FF2B5EF4-FFF2-40B4-BE49-F238E27FC236}">
                <a16:creationId xmlns:a16="http://schemas.microsoft.com/office/drawing/2014/main" id="{4C50E34C-EF10-4CDC-B335-D8F935251EEB}"/>
              </a:ext>
            </a:extLst>
          </p:cNvPr>
          <p:cNvSpPr/>
          <p:nvPr/>
        </p:nvSpPr>
        <p:spPr>
          <a:xfrm>
            <a:off x="807781" y="2986962"/>
            <a:ext cx="3517334" cy="112136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1. I created some simple designs of the features and ideas I had in mind.</a:t>
            </a:r>
          </a:p>
        </p:txBody>
      </p:sp>
      <p:sp>
        <p:nvSpPr>
          <p:cNvPr id="19" name="Rectangle: Rounded Corners 18">
            <a:extLst>
              <a:ext uri="{FF2B5EF4-FFF2-40B4-BE49-F238E27FC236}">
                <a16:creationId xmlns:a16="http://schemas.microsoft.com/office/drawing/2014/main" id="{0902105E-19AD-427B-9E3D-F3E7CC2FC041}"/>
              </a:ext>
            </a:extLst>
          </p:cNvPr>
          <p:cNvSpPr/>
          <p:nvPr/>
        </p:nvSpPr>
        <p:spPr>
          <a:xfrm>
            <a:off x="5802840" y="716620"/>
            <a:ext cx="3678785" cy="974068"/>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2. As I continued to make more designs the features became more complex.  </a:t>
            </a:r>
          </a:p>
        </p:txBody>
      </p:sp>
      <p:sp>
        <p:nvSpPr>
          <p:cNvPr id="20" name="Rectangle: Rounded Corners 19">
            <a:extLst>
              <a:ext uri="{FF2B5EF4-FFF2-40B4-BE49-F238E27FC236}">
                <a16:creationId xmlns:a16="http://schemas.microsoft.com/office/drawing/2014/main" id="{F05E8F5F-FDFE-4A69-B465-596B0F6F00C9}"/>
              </a:ext>
            </a:extLst>
          </p:cNvPr>
          <p:cNvSpPr/>
          <p:nvPr/>
        </p:nvSpPr>
        <p:spPr>
          <a:xfrm>
            <a:off x="7241814" y="4533711"/>
            <a:ext cx="4108174" cy="112136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68202427-397A-4675-940A-6A79D9C03322}"/>
              </a:ext>
            </a:extLst>
          </p:cNvPr>
          <p:cNvSpPr txBox="1"/>
          <p:nvPr/>
        </p:nvSpPr>
        <p:spPr>
          <a:xfrm>
            <a:off x="7241814" y="4533712"/>
            <a:ext cx="4108174" cy="1077218"/>
          </a:xfrm>
          <a:prstGeom prst="rect">
            <a:avLst/>
          </a:prstGeom>
          <a:noFill/>
        </p:spPr>
        <p:txBody>
          <a:bodyPr wrap="square" rtlCol="0">
            <a:spAutoFit/>
          </a:bodyPr>
          <a:lstStyle/>
          <a:p>
            <a:pPr algn="ctr"/>
            <a:r>
              <a:rPr lang="en-GB" sz="1600" dirty="0">
                <a:solidFill>
                  <a:schemeClr val="bg1"/>
                </a:solidFill>
              </a:rPr>
              <a:t>3. After encountering hardware issues during the medium fidelity prototyping, </a:t>
            </a:r>
          </a:p>
          <a:p>
            <a:pPr algn="ctr"/>
            <a:r>
              <a:rPr lang="en-GB" sz="1600" dirty="0">
                <a:solidFill>
                  <a:schemeClr val="bg1"/>
                </a:solidFill>
              </a:rPr>
              <a:t>I redesigned the display for use with laptops and mobile devices.</a:t>
            </a:r>
          </a:p>
        </p:txBody>
      </p:sp>
      <p:cxnSp>
        <p:nvCxnSpPr>
          <p:cNvPr id="26" name="Connector: Curved 25">
            <a:extLst>
              <a:ext uri="{FF2B5EF4-FFF2-40B4-BE49-F238E27FC236}">
                <a16:creationId xmlns:a16="http://schemas.microsoft.com/office/drawing/2014/main" id="{CCEABA52-FB21-405C-8A93-AF6A2537E0BD}"/>
              </a:ext>
            </a:extLst>
          </p:cNvPr>
          <p:cNvCxnSpPr>
            <a:cxnSpLocks/>
          </p:cNvCxnSpPr>
          <p:nvPr/>
        </p:nvCxnSpPr>
        <p:spPr>
          <a:xfrm rot="5400000" flipH="1" flipV="1">
            <a:off x="3398549" y="484745"/>
            <a:ext cx="1682308" cy="3346505"/>
          </a:xfrm>
          <a:prstGeom prst="curvedConnector2">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F5E0632C-5241-44EA-8368-21ED12F476C2}"/>
              </a:ext>
            </a:extLst>
          </p:cNvPr>
          <p:cNvCxnSpPr>
            <a:cxnSpLocks/>
            <a:stCxn id="19" idx="2"/>
            <a:endCxn id="22" idx="0"/>
          </p:cNvCxnSpPr>
          <p:nvPr/>
        </p:nvCxnSpPr>
        <p:spPr>
          <a:xfrm rot="16200000" flipH="1">
            <a:off x="7047555" y="2285366"/>
            <a:ext cx="2843024" cy="1653668"/>
          </a:xfrm>
          <a:prstGeom prst="curvedConnector3">
            <a:avLst>
              <a:gd name="adj1" fmla="val 50000"/>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3BA75481-BD62-4BFA-A7D7-37CB05537390}"/>
              </a:ext>
            </a:extLst>
          </p:cNvPr>
          <p:cNvSpPr/>
          <p:nvPr/>
        </p:nvSpPr>
        <p:spPr>
          <a:xfrm>
            <a:off x="425363" y="5290168"/>
            <a:ext cx="4217905" cy="1298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 </a:t>
            </a:r>
            <a:r>
              <a:rPr lang="en-GB" sz="1600" dirty="0"/>
              <a:t>tried to include </a:t>
            </a:r>
            <a:r>
              <a:rPr lang="en-GB" sz="1600" b="1" dirty="0"/>
              <a:t>a design for each point the dietician highlighted </a:t>
            </a:r>
            <a:r>
              <a:rPr lang="en-GB" sz="1600" dirty="0"/>
              <a:t>in my interview with her.</a:t>
            </a:r>
          </a:p>
          <a:p>
            <a:pPr algn="ctr"/>
            <a:r>
              <a:rPr lang="en-GB" sz="1600" dirty="0"/>
              <a:t>For example: she discussed portions being too big, so I looked at how the user would control and receive prompts around portion size.</a:t>
            </a:r>
          </a:p>
        </p:txBody>
      </p:sp>
    </p:spTree>
    <p:extLst>
      <p:ext uri="{BB962C8B-B14F-4D97-AF65-F5344CB8AC3E}">
        <p14:creationId xmlns:p14="http://schemas.microsoft.com/office/powerpoint/2010/main" val="289231870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662E9B"/>
      </a:dk2>
      <a:lt2>
        <a:srgbClr val="E7E6E6"/>
      </a:lt2>
      <a:accent1>
        <a:srgbClr val="43BCCD"/>
      </a:accent1>
      <a:accent2>
        <a:srgbClr val="67D346"/>
      </a:accent2>
      <a:accent3>
        <a:srgbClr val="F9C80E"/>
      </a:accent3>
      <a:accent4>
        <a:srgbClr val="F86624"/>
      </a:accent4>
      <a:accent5>
        <a:srgbClr val="EA3546"/>
      </a:accent5>
      <a:accent6>
        <a:srgbClr val="662E9B"/>
      </a:accent6>
      <a:hlink>
        <a:srgbClr val="662E9B"/>
      </a:hlink>
      <a:folHlink>
        <a:srgbClr val="EA354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1408</Words>
  <Application>Microsoft Office PowerPoint</Application>
  <PresentationFormat>Widescreen</PresentationFormat>
  <Paragraphs>103</Paragraphs>
  <Slides>15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Wingdings</vt:lpstr>
      <vt:lpstr>Zilla Slab Medium</vt:lpstr>
      <vt:lpstr>Office Theme</vt:lpstr>
      <vt:lpstr>PizzaBox Project </vt:lpstr>
      <vt:lpstr>Project Aim</vt:lpstr>
      <vt:lpstr>Abstract  (from report) </vt:lpstr>
      <vt:lpstr>Background</vt:lpstr>
      <vt:lpstr>Background</vt:lpstr>
      <vt:lpstr>Background</vt:lpstr>
      <vt:lpstr>Methodology </vt:lpstr>
      <vt:lpstr>Design Aims</vt:lpstr>
      <vt:lpstr>Sample Designs</vt:lpstr>
      <vt:lpstr>Hardware Designs</vt:lpstr>
      <vt:lpstr>Code</vt:lpstr>
      <vt:lpstr>Limitations &amp; Problems Overcome</vt:lpstr>
      <vt:lpstr>Final Product</vt:lpstr>
      <vt:lpstr>Further Research</vt:lpstr>
      <vt:lpstr> Thank-you for your time.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PizzaBox Project </dc:title>
  <dc:creator>Dervla O'Brien</dc:creator>
  <cp:lastModifiedBy>Dervla O'Brien</cp:lastModifiedBy>
  <cp:revision>3</cp:revision>
  <dcterms:created xsi:type="dcterms:W3CDTF">2020-06-12T00:35:54Z</dcterms:created>
  <dcterms:modified xsi:type="dcterms:W3CDTF">2020-06-12T00:54:32Z</dcterms:modified>
</cp:coreProperties>
</file>